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63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33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6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4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7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8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1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8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9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0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device-network.com/features/future-of-3d-bioprinting/" TargetMode="External"/><Relationship Id="rId2" Type="http://schemas.openxmlformats.org/officeDocument/2006/relationships/hyperlink" Target="https://rheolution.com/rheolution-articles/methods-to-3d-print-alginate-based-scaffolds/#:~:text=Some%20reported%20methods%20include%20(Section,and%20core%2C%20respectively%2C%20for%20rapi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12BC1-9E74-11B7-B2CD-F7D59DBA7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4D5B3-47B3-245B-82A0-57C3D30E0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Cryoprinting Hydrogels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234CC-DC80-B8F2-675D-E51D01193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Nivi Chandra Bose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85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BD66F-B19C-6C22-6D81-17CA35F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09" y="976058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3D Bioprinting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B67847-FA83-23AC-9BCA-74229D64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153" y="0"/>
            <a:ext cx="8333944" cy="662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28BD58-F106-A3F2-FD23-D7F759E62570}"/>
              </a:ext>
            </a:extLst>
          </p:cNvPr>
          <p:cNvSpPr txBox="1"/>
          <p:nvPr/>
        </p:nvSpPr>
        <p:spPr>
          <a:xfrm>
            <a:off x="5336720" y="6085198"/>
            <a:ext cx="6123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[1]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3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58E97-55E5-C54F-7E32-DDFB851E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Cryoprinting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0D444-F840-CBA8-7525-FFD3BADF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8" y="2591036"/>
            <a:ext cx="5431536" cy="3206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B7BDC2-1FB3-56C5-59B0-417B5E59F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8" y="2783791"/>
            <a:ext cx="5431536" cy="2810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CFA1A0-0D92-1272-9E82-41560E309B1C}"/>
              </a:ext>
            </a:extLst>
          </p:cNvPr>
          <p:cNvSpPr txBox="1"/>
          <p:nvPr/>
        </p:nvSpPr>
        <p:spPr>
          <a:xfrm>
            <a:off x="4227" y="592429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Schematic of multi-material 3D cryoprinting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E7AB7-4214-307D-9498-A0133E503AC0}"/>
              </a:ext>
            </a:extLst>
          </p:cNvPr>
          <p:cNvSpPr txBox="1"/>
          <p:nvPr/>
        </p:nvSpPr>
        <p:spPr>
          <a:xfrm>
            <a:off x="5980594" y="592125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Cryoprinted structures [2]</a:t>
            </a:r>
          </a:p>
        </p:txBody>
      </p:sp>
    </p:spTree>
    <p:extLst>
      <p:ext uri="{BB962C8B-B14F-4D97-AF65-F5344CB8AC3E}">
        <p14:creationId xmlns:p14="http://schemas.microsoft.com/office/powerpoint/2010/main" val="162532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EB883-1E4D-07BC-8DB6-8B855BD4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Applications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uture 3D Bioprinting Organs: A Medical Breakthrough for Transplants">
            <a:extLst>
              <a:ext uri="{FF2B5EF4-FFF2-40B4-BE49-F238E27FC236}">
                <a16:creationId xmlns:a16="http://schemas.microsoft.com/office/drawing/2014/main" id="{D8CA05EE-3F34-2856-F5C5-AFE92F88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58" y="2157389"/>
            <a:ext cx="5431536" cy="407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ree-dimensional tissue constructs">
            <a:extLst>
              <a:ext uri="{FF2B5EF4-FFF2-40B4-BE49-F238E27FC236}">
                <a16:creationId xmlns:a16="http://schemas.microsoft.com/office/drawing/2014/main" id="{ECE9D0D2-DA29-9CF8-9B04-20BA5570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408" y="2406030"/>
            <a:ext cx="5431536" cy="32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EDE89A-074A-5F93-37DD-8F3296B27184}"/>
              </a:ext>
            </a:extLst>
          </p:cNvPr>
          <p:cNvSpPr txBox="1"/>
          <p:nvPr/>
        </p:nvSpPr>
        <p:spPr>
          <a:xfrm>
            <a:off x="1385704" y="5892487"/>
            <a:ext cx="3967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3D-organ printing [6]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83906-E9BE-D30D-9524-1356C483556F}"/>
              </a:ext>
            </a:extLst>
          </p:cNvPr>
          <p:cNvSpPr txBox="1"/>
          <p:nvPr/>
        </p:nvSpPr>
        <p:spPr>
          <a:xfrm>
            <a:off x="6943316" y="5719325"/>
            <a:ext cx="3967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3D tissue constructs [7]</a:t>
            </a:r>
          </a:p>
        </p:txBody>
      </p:sp>
    </p:spTree>
    <p:extLst>
      <p:ext uri="{BB962C8B-B14F-4D97-AF65-F5344CB8AC3E}">
        <p14:creationId xmlns:p14="http://schemas.microsoft.com/office/powerpoint/2010/main" val="28210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0AFDA-9194-1327-34B1-4FF31C26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3" y="405319"/>
            <a:ext cx="835152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Hydrogels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jms 24 02191 g001 550">
            <a:extLst>
              <a:ext uri="{FF2B5EF4-FFF2-40B4-BE49-F238E27FC236}">
                <a16:creationId xmlns:a16="http://schemas.microsoft.com/office/drawing/2014/main" id="{CB9FF126-4B60-3A86-5E92-9C7D1121F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9683" y="2141742"/>
            <a:ext cx="3703320" cy="37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ealing the brain: hydrogels enable neuronal tissue growth | Hokkaido  University">
            <a:extLst>
              <a:ext uri="{FF2B5EF4-FFF2-40B4-BE49-F238E27FC236}">
                <a16:creationId xmlns:a16="http://schemas.microsoft.com/office/drawing/2014/main" id="{94A65065-9C2E-334C-2A5C-D2545F08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483" y="2521379"/>
            <a:ext cx="3703320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092F3-E48A-3690-29AD-934DC189096F}"/>
              </a:ext>
            </a:extLst>
          </p:cNvPr>
          <p:cNvSpPr txBox="1"/>
          <p:nvPr/>
        </p:nvSpPr>
        <p:spPr>
          <a:xfrm>
            <a:off x="1468483" y="5610137"/>
            <a:ext cx="39677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A semi-transparent hydrogel [3]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64EB6-8126-F12D-8476-44C8E49683A0}"/>
              </a:ext>
            </a:extLst>
          </p:cNvPr>
          <p:cNvSpPr txBox="1"/>
          <p:nvPr/>
        </p:nvSpPr>
        <p:spPr>
          <a:xfrm>
            <a:off x="6403447" y="5858031"/>
            <a:ext cx="56175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Applications of hydrogels in biomedicine [4]</a:t>
            </a:r>
          </a:p>
        </p:txBody>
      </p:sp>
    </p:spTree>
    <p:extLst>
      <p:ext uri="{BB962C8B-B14F-4D97-AF65-F5344CB8AC3E}">
        <p14:creationId xmlns:p14="http://schemas.microsoft.com/office/powerpoint/2010/main" val="86812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A3B5-E4D3-C6F1-2905-F66BBE92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Alginate Hydrogel</a:t>
            </a:r>
          </a:p>
        </p:txBody>
      </p:sp>
      <p:pic>
        <p:nvPicPr>
          <p:cNvPr id="6" name="Picture 5" descr="A plastic container on a black surface&#10;&#10;Description automatically generated">
            <a:extLst>
              <a:ext uri="{FF2B5EF4-FFF2-40B4-BE49-F238E27FC236}">
                <a16:creationId xmlns:a16="http://schemas.microsoft.com/office/drawing/2014/main" id="{9E78817F-6E4F-6EA2-01AB-52C8E7856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31318" r="10741" b="18450"/>
          <a:stretch/>
        </p:blipFill>
        <p:spPr>
          <a:xfrm rot="16200000">
            <a:off x="1188418" y="2336453"/>
            <a:ext cx="3557620" cy="3703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2E0622-69B2-726F-B59B-F507FCBAC8B4}"/>
              </a:ext>
            </a:extLst>
          </p:cNvPr>
          <p:cNvSpPr txBox="1"/>
          <p:nvPr/>
        </p:nvSpPr>
        <p:spPr>
          <a:xfrm>
            <a:off x="721842" y="6058537"/>
            <a:ext cx="4490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Attempts at 3D extrusion printing of alginate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54A1F-D16A-E16D-A934-4C0D9DD2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19" y="2349300"/>
            <a:ext cx="6061379" cy="40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A3277D-AF86-9944-473A-8F19DA87BC6E}"/>
              </a:ext>
            </a:extLst>
          </p:cNvPr>
          <p:cNvSpPr txBox="1"/>
          <p:nvPr/>
        </p:nvSpPr>
        <p:spPr>
          <a:xfrm>
            <a:off x="6457028" y="6309360"/>
            <a:ext cx="4316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Methods of 3D printing pure alginate [5] </a:t>
            </a:r>
          </a:p>
        </p:txBody>
      </p:sp>
    </p:spTree>
    <p:extLst>
      <p:ext uri="{BB962C8B-B14F-4D97-AF65-F5344CB8AC3E}">
        <p14:creationId xmlns:p14="http://schemas.microsoft.com/office/powerpoint/2010/main" val="347761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6AD5-22FF-6239-76AC-76BCF7EF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Cryoprinting Platform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CBD9C-CDEB-25BB-1363-FAC66234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770" y="1728216"/>
            <a:ext cx="8882745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5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5A64-896A-28E9-D2EC-DAC590C0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Cryoprinting Platform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31E4F-9408-66FE-BEA6-7D6A736E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057" y="2173516"/>
            <a:ext cx="3341914" cy="4455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6DF1EB-CC44-1ACC-07C2-043D4422C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73" y="2173516"/>
            <a:ext cx="2141475" cy="2254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8434D0-4206-DFA9-8E38-64FD0ED6A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9" y="2152769"/>
            <a:ext cx="4308758" cy="4476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DE4FD8-7E4E-A175-419C-84758B0A2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371045" y="4404998"/>
            <a:ext cx="2097932" cy="23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DA34-56E5-3C0D-E1C7-5F437053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7430-7974-906F-3EF6-9EF69A1DB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2177143"/>
            <a:ext cx="11680371" cy="45611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/>
              <a:t>[1] </a:t>
            </a:r>
            <a:r>
              <a:rPr lang="en-US" sz="2400" dirty="0" err="1"/>
              <a:t>Vanaei</a:t>
            </a:r>
            <a:r>
              <a:rPr lang="en-US" sz="2400" dirty="0"/>
              <a:t>, S., et al. (2021) 'An overview on materials and techniques in 3D bioprinting toward biomedical application', </a:t>
            </a:r>
            <a:r>
              <a:rPr lang="en-US" sz="2400" i="1" dirty="0"/>
              <a:t>Engineered Regeneration</a:t>
            </a:r>
            <a:r>
              <a:rPr lang="en-US" sz="2400" dirty="0"/>
              <a:t>, 2, pp. 1-18.</a:t>
            </a:r>
          </a:p>
          <a:p>
            <a:pPr marL="0" indent="0">
              <a:buNone/>
            </a:pPr>
            <a:r>
              <a:rPr lang="en-GB" sz="2400" dirty="0"/>
              <a:t>[2] </a:t>
            </a:r>
            <a:r>
              <a:rPr lang="en-GB" sz="2400" dirty="0" err="1"/>
              <a:t>Ravanbakhsh</a:t>
            </a:r>
            <a:r>
              <a:rPr lang="en-GB" sz="2400" dirty="0"/>
              <a:t>, H., Luo, Z., Zhang, X., </a:t>
            </a:r>
            <a:r>
              <a:rPr lang="en-GB" sz="2400" dirty="0" err="1"/>
              <a:t>Maharjan</a:t>
            </a:r>
            <a:r>
              <a:rPr lang="en-GB" sz="2400" dirty="0"/>
              <a:t>, S., Mirkarimi, H.S., Tang, G., Chávez-Madero, C., </a:t>
            </a:r>
            <a:r>
              <a:rPr lang="en-GB" sz="2400" dirty="0" err="1"/>
              <a:t>Mongeau</a:t>
            </a:r>
            <a:r>
              <a:rPr lang="en-GB" sz="2400" dirty="0"/>
              <a:t>, L. and Zhang, Y.S., 2022. Freeform cell-laden </a:t>
            </a:r>
            <a:r>
              <a:rPr lang="en-GB" sz="2400" dirty="0" err="1"/>
              <a:t>cryobioprinting</a:t>
            </a:r>
            <a:r>
              <a:rPr lang="en-GB" sz="2400" dirty="0"/>
              <a:t> for shelf-ready tissue fabrication and storage. Matter, 5(2), pp.573-593.</a:t>
            </a:r>
          </a:p>
          <a:p>
            <a:pPr marL="0" indent="0">
              <a:buNone/>
            </a:pPr>
            <a:r>
              <a:rPr lang="en-GB" sz="2400" dirty="0"/>
              <a:t>[3] Tanikawa, S., et al. (2023) 'Engineering of an electrically charged hydrogel implanted into a traumatic brain injury model for stepwise neuronal tissue reconstruction', </a:t>
            </a:r>
            <a:r>
              <a:rPr lang="en-GB" sz="2400" i="1" dirty="0"/>
              <a:t>Scientific Reports</a:t>
            </a:r>
            <a:r>
              <a:rPr lang="en-GB" sz="2400" dirty="0"/>
              <a:t>, 13(1), p.2233.</a:t>
            </a:r>
          </a:p>
          <a:p>
            <a:pPr marL="0" indent="0">
              <a:buNone/>
            </a:pPr>
            <a:r>
              <a:rPr lang="en-GB" sz="2400" dirty="0"/>
              <a:t>[4] </a:t>
            </a:r>
            <a:r>
              <a:rPr lang="en-GB" sz="2400" dirty="0" err="1"/>
              <a:t>Kapusta</a:t>
            </a:r>
            <a:r>
              <a:rPr lang="en-GB" sz="2400" dirty="0"/>
              <a:t>, O., et al. (2023) 'Antimicrobial Natural Hydrogels in Biomedicine: Properties, Applications, and Challenges—A Concise Review', </a:t>
            </a:r>
            <a:r>
              <a:rPr lang="en-GB" sz="2400" i="1" dirty="0"/>
              <a:t>International Journal of Molecular Sciences</a:t>
            </a:r>
            <a:r>
              <a:rPr lang="en-GB" sz="2400" dirty="0"/>
              <a:t>, 24(3), p.2191.</a:t>
            </a:r>
          </a:p>
          <a:p>
            <a:pPr marL="0" indent="0">
              <a:buNone/>
            </a:pPr>
            <a:r>
              <a:rPr lang="en-US" sz="2400" dirty="0"/>
              <a:t>[5] </a:t>
            </a:r>
            <a:r>
              <a:rPr lang="en-US" sz="2400" dirty="0" err="1"/>
              <a:t>Bonizol</a:t>
            </a:r>
            <a:r>
              <a:rPr lang="en-US" sz="2400" dirty="0"/>
              <a:t> </a:t>
            </a:r>
            <a:r>
              <a:rPr lang="en-US" sz="2400" dirty="0" err="1"/>
              <a:t>Camasao</a:t>
            </a:r>
            <a:r>
              <a:rPr lang="en-US" sz="2400" dirty="0"/>
              <a:t>, D. (2021) 'Methods to 3D print alginate-based scaffolds', </a:t>
            </a:r>
            <a:r>
              <a:rPr lang="en-US" sz="2400" dirty="0" err="1"/>
              <a:t>Rheolution</a:t>
            </a:r>
            <a:r>
              <a:rPr lang="en-US" sz="2400" dirty="0"/>
              <a:t> Article, January. Available at: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https://rheolution.com/rheolution-articles/methods-to-3d-print-alginate-based-scaffolds/#:~:text=Some%20reported%20methods%20include%20(Section,and%20core%2C%20respectively%2C%20for%20rapid</a:t>
            </a:r>
            <a:r>
              <a:rPr lang="en-US" sz="2400" dirty="0"/>
              <a:t> (Accessed: 1 June 2024).[6] 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Sanchez-Sanchez, A., del Agua, I., </a:t>
            </a:r>
            <a:r>
              <a:rPr lang="en-GB" sz="24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Malliaras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G.G. and </a:t>
            </a:r>
            <a:r>
              <a:rPr lang="en-GB" sz="24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Mecerreyes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D., 2019. Conductive poly (3, 4-ethylenedioxythiophene)(PEDOT)-based polymers and their applications in bioelectronics. In </a:t>
            </a:r>
            <a:r>
              <a:rPr lang="en-GB" sz="2400" b="0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Smart Polymers and Their Applications</a:t>
            </a:r>
            <a:r>
              <a:rPr lang="en-GB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(pp. 191-218). Woodhead Publishing.</a:t>
            </a:r>
          </a:p>
          <a:p>
            <a:pPr marL="0" indent="0">
              <a:buNone/>
            </a:pPr>
            <a:r>
              <a:rPr lang="en-GB" dirty="0">
                <a:highlight>
                  <a:srgbClr val="FFFFFF"/>
                </a:highlight>
                <a:latin typeface="Arial" panose="020B0604020202020204" pitchFamily="34" charset="0"/>
              </a:rPr>
              <a:t>[6] </a:t>
            </a:r>
            <a:r>
              <a:rPr lang="en-US" dirty="0"/>
              <a:t>Kent, C. (2019, June 10). The future of bioprinting: A new frontier in regenerative healthcare. Medical Device Network. Retrieved June 14, 2024, from </a:t>
            </a:r>
            <a:r>
              <a:rPr lang="en-US" dirty="0">
                <a:hlinkClick r:id="rId3"/>
              </a:rPr>
              <a:t>https://www.medicaldevice-network.com/features/future-of-3d-bioprinting/</a:t>
            </a:r>
            <a:endParaRPr lang="en-GB" sz="2400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highlight>
                  <a:srgbClr val="FFFFFF"/>
                </a:highlight>
                <a:latin typeface="Arial" panose="020B0604020202020204" pitchFamily="34" charset="0"/>
              </a:rPr>
              <a:t>[7] 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</a:rPr>
              <a:t>Carnegie Mellon University. (n.d.). Three-dimensional tissue constructs. Retrieved June 14, 2024, from https://engineering.cmu.edu/organs/research/3d-tissues.html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876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291C32"/>
      </a:dk2>
      <a:lt2>
        <a:srgbClr val="E2E8E7"/>
      </a:lt2>
      <a:accent1>
        <a:srgbClr val="E72953"/>
      </a:accent1>
      <a:accent2>
        <a:srgbClr val="D51790"/>
      </a:accent2>
      <a:accent3>
        <a:srgbClr val="DC29E7"/>
      </a:accent3>
      <a:accent4>
        <a:srgbClr val="7C17D5"/>
      </a:accent4>
      <a:accent5>
        <a:srgbClr val="3E29E7"/>
      </a:accent5>
      <a:accent6>
        <a:srgbClr val="1751D5"/>
      </a:accent6>
      <a:hlink>
        <a:srgbClr val="31937D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464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Neue Haas Grotesk Text Pro</vt:lpstr>
      <vt:lpstr>AccentBoxVTI</vt:lpstr>
      <vt:lpstr>Cryoprinting Hydrogels</vt:lpstr>
      <vt:lpstr>3D Bioprinting</vt:lpstr>
      <vt:lpstr>Cryoprinting</vt:lpstr>
      <vt:lpstr>Applications</vt:lpstr>
      <vt:lpstr>Hydrogels</vt:lpstr>
      <vt:lpstr>Alginate Hydrogel</vt:lpstr>
      <vt:lpstr>Cryoprinting Platform</vt:lpstr>
      <vt:lpstr>Cryoprinting Platform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Cryoprinting Hydrogels</dc:title>
  <dc:creator>Nivedita Chandra Bose</dc:creator>
  <cp:lastModifiedBy>Daniel Phillips</cp:lastModifiedBy>
  <cp:revision>13</cp:revision>
  <dcterms:created xsi:type="dcterms:W3CDTF">2024-06-13T23:02:56Z</dcterms:created>
  <dcterms:modified xsi:type="dcterms:W3CDTF">2024-07-23T10:40:20Z</dcterms:modified>
</cp:coreProperties>
</file>