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7" r:id="rId2"/>
    <p:sldId id="268" r:id="rId3"/>
    <p:sldId id="288" r:id="rId4"/>
    <p:sldId id="256" r:id="rId5"/>
    <p:sldId id="280" r:id="rId6"/>
    <p:sldId id="281" r:id="rId7"/>
    <p:sldId id="291" r:id="rId8"/>
    <p:sldId id="279" r:id="rId9"/>
    <p:sldId id="289" r:id="rId10"/>
    <p:sldId id="290" r:id="rId11"/>
    <p:sldId id="293" r:id="rId12"/>
    <p:sldId id="270" r:id="rId13"/>
    <p:sldId id="272" r:id="rId14"/>
    <p:sldId id="295" r:id="rId15"/>
    <p:sldId id="273" r:id="rId16"/>
    <p:sldId id="276" r:id="rId17"/>
    <p:sldId id="277" r:id="rId18"/>
    <p:sldId id="278" r:id="rId19"/>
    <p:sldId id="302" r:id="rId20"/>
    <p:sldId id="296" r:id="rId21"/>
    <p:sldId id="275" r:id="rId22"/>
    <p:sldId id="297" r:id="rId23"/>
    <p:sldId id="303" r:id="rId24"/>
    <p:sldId id="304" r:id="rId25"/>
    <p:sldId id="305" r:id="rId26"/>
    <p:sldId id="306" r:id="rId27"/>
    <p:sldId id="307" r:id="rId28"/>
    <p:sldId id="308" r:id="rId29"/>
    <p:sldId id="309" r:id="rId30"/>
    <p:sldId id="310" r:id="rId31"/>
    <p:sldId id="313" r:id="rId32"/>
    <p:sldId id="311" r:id="rId33"/>
    <p:sldId id="314" r:id="rId34"/>
    <p:sldId id="316" r:id="rId35"/>
    <p:sldId id="317" r:id="rId36"/>
    <p:sldId id="318" r:id="rId37"/>
    <p:sldId id="319" r:id="rId38"/>
    <p:sldId id="285" r:id="rId39"/>
    <p:sldId id="299" r:id="rId40"/>
    <p:sldId id="298" r:id="rId41"/>
    <p:sldId id="271" r:id="rId42"/>
    <p:sldId id="283" r:id="rId43"/>
    <p:sldId id="284" r:id="rId44"/>
    <p:sldId id="286" r:id="rId45"/>
    <p:sldId id="300" r:id="rId46"/>
    <p:sldId id="30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6A0"/>
    <a:srgbClr val="414242"/>
    <a:srgbClr val="78023E"/>
    <a:srgbClr val="99FF33"/>
    <a:srgbClr val="FF5D5D"/>
    <a:srgbClr val="AC70AF"/>
    <a:srgbClr val="8B468F"/>
    <a:srgbClr val="00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044"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802351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83384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16377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7769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5" name="Footer Placeholder 4"/>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085259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6" name="Footer Placeholder 5"/>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955819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8" name="Footer Placeholder 7"/>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081595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4" name="Footer Placeholder 3"/>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324056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3" name="Footer Placeholder 2"/>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31719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6" name="Footer Placeholder 5"/>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039403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437344" y="5951810"/>
            <a:ext cx="2133600" cy="365125"/>
          </a:xfrm>
          <a:prstGeom prst="rect">
            <a:avLst/>
          </a:prstGeom>
        </p:spPr>
        <p:txBody>
          <a:bodyPr/>
          <a:lstStyle/>
          <a:p>
            <a:fld id="{1D8BD707-D9CF-40AE-B4C6-C98DA3205C09}" type="datetimeFigureOut">
              <a:rPr lang="en-US" smtClean="0">
                <a:solidFill>
                  <a:prstClr val="white">
                    <a:tint val="75000"/>
                  </a:prstClr>
                </a:solidFill>
              </a:rPr>
              <a:pPr/>
              <a:t>1/26/2016</a:t>
            </a:fld>
            <a:endParaRPr lang="en-US">
              <a:solidFill>
                <a:prstClr val="white">
                  <a:tint val="75000"/>
                </a:prstClr>
              </a:solidFill>
            </a:endParaRPr>
          </a:p>
        </p:txBody>
      </p:sp>
      <p:sp>
        <p:nvSpPr>
          <p:cNvPr id="6" name="Footer Placeholder 5"/>
          <p:cNvSpPr>
            <a:spLocks noGrp="1"/>
          </p:cNvSpPr>
          <p:nvPr>
            <p:ph type="ftr" sz="quarter" idx="11"/>
          </p:nvPr>
        </p:nvSpPr>
        <p:spPr>
          <a:xfrm>
            <a:off x="1180945" y="5951810"/>
            <a:ext cx="5256399" cy="365125"/>
          </a:xfrm>
          <a:prstGeom prst="rect">
            <a:avLst/>
          </a:prstGeom>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a:xfrm>
            <a:off x="572658" y="5951810"/>
            <a:ext cx="608287"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extLst>
      <p:ext uri="{BB962C8B-B14F-4D97-AF65-F5344CB8AC3E}">
        <p14:creationId xmlns:p14="http://schemas.microsoft.com/office/powerpoint/2010/main" val="36944077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B468F"/>
            </a:gs>
            <a:gs pos="100000">
              <a:srgbClr val="AC70AF"/>
            </a:gs>
          </a:gsLst>
          <a:lin ang="5400000" scaled="1"/>
        </a:gradFill>
        <a:effectLst/>
      </p:bgPr>
    </p:bg>
    <p:spTree>
      <p:nvGrpSpPr>
        <p:cNvPr id="1" name=""/>
        <p:cNvGrpSpPr/>
        <p:nvPr/>
      </p:nvGrpSpPr>
      <p:grpSpPr>
        <a:xfrm>
          <a:off x="0" y="0"/>
          <a:ext cx="0" cy="0"/>
          <a:chOff x="0" y="0"/>
          <a:chExt cx="0" cy="0"/>
        </a:xfrm>
      </p:grpSpPr>
      <p:sp>
        <p:nvSpPr>
          <p:cNvPr id="131" name="Oval 130"/>
          <p:cNvSpPr>
            <a:spLocks noChangeAspect="1"/>
          </p:cNvSpPr>
          <p:nvPr/>
        </p:nvSpPr>
        <p:spPr>
          <a:xfrm>
            <a:off x="152400" y="4697364"/>
            <a:ext cx="1909233" cy="1909233"/>
          </a:xfrm>
          <a:prstGeom prst="ellipse">
            <a:avLst/>
          </a:prstGeom>
          <a:solidFill>
            <a:srgbClr val="8B468F"/>
          </a:solidFill>
          <a:ln w="330200" cap="rnd" cmpd="sng" algn="ctr">
            <a:solidFill>
              <a:srgbClr val="AC70AF"/>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prstClr val="white"/>
                </a:solidFill>
              </a:ln>
              <a:solidFill>
                <a:prstClr val="white"/>
              </a:solidFill>
            </a:endParaRPr>
          </a:p>
        </p:txBody>
      </p:sp>
      <p:sp>
        <p:nvSpPr>
          <p:cNvPr id="113" name="Oval 112"/>
          <p:cNvSpPr>
            <a:spLocks noChangeAspect="1"/>
          </p:cNvSpPr>
          <p:nvPr/>
        </p:nvSpPr>
        <p:spPr>
          <a:xfrm>
            <a:off x="5257800" y="5651981"/>
            <a:ext cx="738345" cy="738345"/>
          </a:xfrm>
          <a:prstGeom prst="ellipse">
            <a:avLst/>
          </a:prstGeom>
          <a:solidFill>
            <a:srgbClr val="8B468F"/>
          </a:solidFill>
          <a:ln w="12700" cap="rnd" cmpd="sng" algn="ctr">
            <a:solidFill>
              <a:srgbClr val="AC70AF"/>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5" name="Oval 114"/>
          <p:cNvSpPr>
            <a:spLocks noChangeAspect="1"/>
          </p:cNvSpPr>
          <p:nvPr/>
        </p:nvSpPr>
        <p:spPr>
          <a:xfrm>
            <a:off x="7906584" y="1600200"/>
            <a:ext cx="553549" cy="553549"/>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16" name="Oval 115"/>
          <p:cNvSpPr>
            <a:spLocks noChangeAspect="1"/>
          </p:cNvSpPr>
          <p:nvPr/>
        </p:nvSpPr>
        <p:spPr>
          <a:xfrm>
            <a:off x="7365018" y="596839"/>
            <a:ext cx="553549" cy="553549"/>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7" name="Oval 56"/>
          <p:cNvSpPr>
            <a:spLocks noChangeAspect="1"/>
          </p:cNvSpPr>
          <p:nvPr/>
        </p:nvSpPr>
        <p:spPr>
          <a:xfrm>
            <a:off x="6363128" y="511312"/>
            <a:ext cx="403087" cy="403087"/>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8" name="Oval 57"/>
          <p:cNvSpPr>
            <a:spLocks noChangeAspect="1"/>
          </p:cNvSpPr>
          <p:nvPr/>
        </p:nvSpPr>
        <p:spPr>
          <a:xfrm>
            <a:off x="7753429" y="3689252"/>
            <a:ext cx="306310" cy="306310"/>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59" name="Oval 58"/>
          <p:cNvSpPr>
            <a:spLocks noChangeAspect="1"/>
          </p:cNvSpPr>
          <p:nvPr/>
        </p:nvSpPr>
        <p:spPr>
          <a:xfrm>
            <a:off x="7918567" y="5750228"/>
            <a:ext cx="306310" cy="306310"/>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5" name="Oval 64"/>
          <p:cNvSpPr>
            <a:spLocks noChangeAspect="1"/>
          </p:cNvSpPr>
          <p:nvPr userDrawn="1"/>
        </p:nvSpPr>
        <p:spPr>
          <a:xfrm>
            <a:off x="8761563" y="1120913"/>
            <a:ext cx="306237" cy="306237"/>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6" name="Oval 65"/>
          <p:cNvSpPr>
            <a:spLocks noChangeAspect="1"/>
          </p:cNvSpPr>
          <p:nvPr userDrawn="1"/>
        </p:nvSpPr>
        <p:spPr>
          <a:xfrm>
            <a:off x="5958587" y="2514600"/>
            <a:ext cx="990600" cy="990600"/>
          </a:xfrm>
          <a:prstGeom prst="ellipse">
            <a:avLst/>
          </a:prstGeom>
          <a:solidFill>
            <a:srgbClr val="8B468F"/>
          </a:solidFill>
          <a:ln w="12700" cap="rnd" cmpd="sng" algn="ctr">
            <a:solidFill>
              <a:srgbClr val="AC70AF"/>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67" name="Oval 66"/>
          <p:cNvSpPr>
            <a:spLocks noChangeAspect="1"/>
          </p:cNvSpPr>
          <p:nvPr userDrawn="1"/>
        </p:nvSpPr>
        <p:spPr>
          <a:xfrm>
            <a:off x="4495800" y="4697364"/>
            <a:ext cx="306310" cy="306310"/>
          </a:xfrm>
          <a:prstGeom prst="ellipse">
            <a:avLst/>
          </a:prstGeom>
          <a:solidFill>
            <a:srgbClr val="8B468F"/>
          </a:solidFill>
          <a:ln w="63500" cap="rnd" cmpd="sng" algn="ctr">
            <a:solidFill>
              <a:srgbClr val="AC70AF"/>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425787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2">
              <a:lumMod val="7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0" y="609600"/>
            <a:ext cx="9144000" cy="1468800"/>
          </a:xfrm>
        </p:spPr>
        <p:txBody>
          <a:bodyPr/>
          <a:lstStyle/>
          <a:p>
            <a:pPr algn="ctr"/>
            <a:r>
              <a:rPr lang="en-GB" dirty="0" smtClean="0">
                <a:solidFill>
                  <a:schemeClr val="tx2">
                    <a:lumMod val="75000"/>
                  </a:schemeClr>
                </a:solidFill>
              </a:rPr>
              <a:t>How to 3D Print in the</a:t>
            </a:r>
            <a:r>
              <a:rPr lang="en-GB" dirty="0">
                <a:solidFill>
                  <a:schemeClr val="tx2">
                    <a:lumMod val="75000"/>
                  </a:schemeClr>
                </a:solidFill>
              </a:rPr>
              <a:t> </a:t>
            </a:r>
            <a:r>
              <a:rPr lang="en-GB" dirty="0" smtClean="0">
                <a:solidFill>
                  <a:schemeClr val="tx2">
                    <a:lumMod val="75000"/>
                  </a:schemeClr>
                </a:solidFill>
              </a:rPr>
              <a:t>Dyson Centre</a:t>
            </a:r>
            <a:endParaRPr lang="en-GB" dirty="0">
              <a:solidFill>
                <a:schemeClr val="tx2">
                  <a:lumMod val="75000"/>
                </a:schemeClr>
              </a:solidFill>
            </a:endParaRPr>
          </a:p>
        </p:txBody>
      </p:sp>
      <p:sp>
        <p:nvSpPr>
          <p:cNvPr id="3" name="Text Placeholder 2"/>
          <p:cNvSpPr>
            <a:spLocks noGrp="1"/>
          </p:cNvSpPr>
          <p:nvPr>
            <p:ph type="body" idx="1"/>
          </p:nvPr>
        </p:nvSpPr>
        <p:spPr>
          <a:xfrm>
            <a:off x="0" y="5638800"/>
            <a:ext cx="9067800" cy="860400"/>
          </a:xfrm>
        </p:spPr>
        <p:txBody>
          <a:bodyPr>
            <a:noAutofit/>
          </a:bodyPr>
          <a:lstStyle/>
          <a:p>
            <a:r>
              <a:rPr lang="en-GB" sz="1700" dirty="0" smtClean="0">
                <a:solidFill>
                  <a:srgbClr val="D7D6A0"/>
                </a:solidFill>
              </a:rPr>
              <a:t>26 January 2016</a:t>
            </a:r>
            <a:endParaRPr lang="en-GB" sz="1700" dirty="0" smtClean="0">
              <a:solidFill>
                <a:srgbClr val="D7D6A0"/>
              </a:solidFill>
            </a:endParaRPr>
          </a:p>
          <a:p>
            <a:r>
              <a:rPr lang="en-GB" sz="1700" dirty="0" smtClean="0">
                <a:solidFill>
                  <a:srgbClr val="D7D6A0"/>
                </a:solidFill>
              </a:rPr>
              <a:t>Dr Richard Roebuck</a:t>
            </a:r>
            <a:br>
              <a:rPr lang="en-GB" sz="1700" dirty="0" smtClean="0">
                <a:solidFill>
                  <a:srgbClr val="D7D6A0"/>
                </a:solidFill>
              </a:rPr>
            </a:br>
            <a:r>
              <a:rPr lang="en-GB" sz="1700" dirty="0" smtClean="0">
                <a:solidFill>
                  <a:srgbClr val="D7D6A0"/>
                </a:solidFill>
              </a:rPr>
              <a:t>Dyson Centre Manager</a:t>
            </a:r>
            <a:br>
              <a:rPr lang="en-GB" sz="1700" dirty="0" smtClean="0">
                <a:solidFill>
                  <a:srgbClr val="D7D6A0"/>
                </a:solidFill>
              </a:rPr>
            </a:br>
            <a:r>
              <a:rPr lang="en-GB" sz="1700" dirty="0" smtClean="0">
                <a:solidFill>
                  <a:schemeClr val="bg1"/>
                </a:solidFill>
              </a:rPr>
              <a:t>Comments and feedback would be welcome to: dyson-manager@eng.cam.ac.uk</a:t>
            </a:r>
            <a:endParaRPr lang="en-GB" sz="1700" dirty="0">
              <a:solidFill>
                <a:schemeClr val="bg1"/>
              </a:solidFill>
            </a:endParaRPr>
          </a:p>
        </p:txBody>
      </p:sp>
      <p:sp>
        <p:nvSpPr>
          <p:cNvPr id="5" name="Text Placeholder 2"/>
          <p:cNvSpPr txBox="1">
            <a:spLocks/>
          </p:cNvSpPr>
          <p:nvPr/>
        </p:nvSpPr>
        <p:spPr>
          <a:xfrm>
            <a:off x="2133600" y="130200"/>
            <a:ext cx="7117178" cy="860400"/>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tx2"/>
              </a:buClr>
              <a:buFont typeface="Wingdings 2" charset="2"/>
              <a:buNone/>
              <a:defRPr sz="1800" kern="1200">
                <a:solidFill>
                  <a:schemeClr val="tx2"/>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GB" sz="1700" dirty="0">
                <a:solidFill>
                  <a:srgbClr val="D7D6A0"/>
                </a:solidFill>
              </a:rPr>
              <a:t>U</a:t>
            </a:r>
            <a:r>
              <a:rPr lang="en-GB" sz="1700" dirty="0" smtClean="0">
                <a:solidFill>
                  <a:srgbClr val="D7D6A0"/>
                </a:solidFill>
              </a:rPr>
              <a:t>pdated versions will be available from:</a:t>
            </a:r>
            <a:br>
              <a:rPr lang="en-GB" sz="1700" dirty="0" smtClean="0">
                <a:solidFill>
                  <a:srgbClr val="D7D6A0"/>
                </a:solidFill>
              </a:rPr>
            </a:br>
            <a:r>
              <a:rPr lang="en-GB" sz="1700" dirty="0" smtClean="0">
                <a:solidFill>
                  <a:srgbClr val="D7D6A0"/>
                </a:solidFill>
              </a:rPr>
              <a:t>www.dysoncentre.eng.cam.ac.uk/howto3dprint</a:t>
            </a:r>
            <a:endParaRPr lang="en-GB" sz="1700" dirty="0">
              <a:solidFill>
                <a:srgbClr val="D7D6A0"/>
              </a:solidFill>
            </a:endParaRPr>
          </a:p>
        </p:txBody>
      </p:sp>
      <p:pic>
        <p:nvPicPr>
          <p:cNvPr id="1026"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8427" t="25460" r="48821" b="-243"/>
          <a:stretch/>
        </p:blipFill>
        <p:spPr bwMode="auto">
          <a:xfrm>
            <a:off x="2743200" y="2133600"/>
            <a:ext cx="3618270" cy="44752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3352801" cy="215444"/>
          </a:xfrm>
          <a:prstGeom prst="rect">
            <a:avLst/>
          </a:prstGeom>
          <a:noFill/>
        </p:spPr>
        <p:txBody>
          <a:bodyPr wrap="square" rtlCol="0">
            <a:spAutoFit/>
          </a:bodyPr>
          <a:lstStyle/>
          <a:p>
            <a:r>
              <a:rPr lang="en-GB" sz="800" dirty="0" smtClean="0">
                <a:solidFill>
                  <a:schemeClr val="bg1"/>
                </a:solidFill>
              </a:rPr>
              <a:t>Some images </a:t>
            </a:r>
            <a:r>
              <a:rPr lang="en-GB" sz="800" dirty="0">
                <a:solidFill>
                  <a:schemeClr val="bg1"/>
                </a:solidFill>
              </a:rPr>
              <a:t>taken from http://</a:t>
            </a:r>
            <a:r>
              <a:rPr lang="en-GB" sz="800" dirty="0" smtClean="0">
                <a:solidFill>
                  <a:schemeClr val="bg1"/>
                </a:solidFill>
              </a:rPr>
              <a:t>ideawerk3dprinter.com</a:t>
            </a:r>
            <a:endParaRPr lang="en-GB" sz="800" dirty="0">
              <a:solidFill>
                <a:schemeClr val="bg1"/>
              </a:solidFill>
            </a:endParaRPr>
          </a:p>
        </p:txBody>
      </p:sp>
      <p:sp>
        <p:nvSpPr>
          <p:cNvPr id="6" name="TextBox 5"/>
          <p:cNvSpPr txBox="1"/>
          <p:nvPr/>
        </p:nvSpPr>
        <p:spPr>
          <a:xfrm>
            <a:off x="0" y="5562600"/>
            <a:ext cx="2743200" cy="1015663"/>
          </a:xfrm>
          <a:prstGeom prst="rect">
            <a:avLst/>
          </a:prstGeom>
          <a:noFill/>
        </p:spPr>
        <p:txBody>
          <a:bodyPr wrap="square" rtlCol="0">
            <a:spAutoFit/>
          </a:bodyPr>
          <a:lstStyle/>
          <a:p>
            <a:r>
              <a:rPr lang="en-GB" sz="1200" dirty="0" smtClean="0">
                <a:solidFill>
                  <a:srgbClr val="D7D6A0"/>
                </a:solidFill>
              </a:rPr>
              <a:t>This document is provided for users of the Dyson Centre only – no responsibility can be accepted for those outside of Cambridge’s Dyson Centre using it.</a:t>
            </a:r>
            <a:endParaRPr lang="en-GB" sz="1200" dirty="0">
              <a:solidFill>
                <a:srgbClr val="D7D6A0"/>
              </a:solidFill>
            </a:endParaRPr>
          </a:p>
        </p:txBody>
      </p:sp>
    </p:spTree>
    <p:extLst>
      <p:ext uri="{BB962C8B-B14F-4D97-AF65-F5344CB8AC3E}">
        <p14:creationId xmlns:p14="http://schemas.microsoft.com/office/powerpoint/2010/main" val="2402638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676400" y="209154"/>
            <a:ext cx="7864083" cy="857646"/>
          </a:xfrm>
        </p:spPr>
        <p:txBody>
          <a:bodyPr/>
          <a:lstStyle/>
          <a:p>
            <a:pPr algn="ctr"/>
            <a:r>
              <a:rPr lang="en-GB" dirty="0" smtClean="0">
                <a:solidFill>
                  <a:schemeClr val="tx2">
                    <a:lumMod val="75000"/>
                  </a:schemeClr>
                </a:solidFill>
              </a:rPr>
              <a:t>Materials Available: Others</a:t>
            </a:r>
            <a:endParaRPr lang="en-GB" dirty="0">
              <a:solidFill>
                <a:schemeClr val="tx2">
                  <a:lumMod val="75000"/>
                </a:schemeClr>
              </a:solidFill>
            </a:endParaRPr>
          </a:p>
        </p:txBody>
      </p:sp>
      <p:sp>
        <p:nvSpPr>
          <p:cNvPr id="3" name="Text Placeholder 2"/>
          <p:cNvSpPr>
            <a:spLocks noGrp="1"/>
          </p:cNvSpPr>
          <p:nvPr>
            <p:ph idx="1"/>
          </p:nvPr>
        </p:nvSpPr>
        <p:spPr>
          <a:xfrm>
            <a:off x="228600" y="1206363"/>
            <a:ext cx="8915400" cy="4051437"/>
          </a:xfrm>
        </p:spPr>
        <p:txBody>
          <a:bodyPr anchor="t">
            <a:noAutofit/>
          </a:bodyPr>
          <a:lstStyle/>
          <a:p>
            <a:pPr>
              <a:lnSpc>
                <a:spcPts val="1800"/>
              </a:lnSpc>
            </a:pPr>
            <a:r>
              <a:rPr lang="en-GB" dirty="0" smtClean="0"/>
              <a:t>Many other options available:</a:t>
            </a:r>
          </a:p>
          <a:p>
            <a:pPr lvl="1">
              <a:lnSpc>
                <a:spcPts val="1800"/>
              </a:lnSpc>
            </a:pPr>
            <a:r>
              <a:rPr lang="en-GB" sz="1800" dirty="0" smtClean="0"/>
              <a:t>Metal laden filaments</a:t>
            </a:r>
          </a:p>
          <a:p>
            <a:pPr lvl="1">
              <a:lnSpc>
                <a:spcPts val="1800"/>
              </a:lnSpc>
            </a:pPr>
            <a:r>
              <a:rPr lang="en-GB" sz="1800" dirty="0" smtClean="0"/>
              <a:t>Wood laden filament (sometimes referred to as wood)</a:t>
            </a:r>
          </a:p>
          <a:p>
            <a:pPr lvl="1">
              <a:lnSpc>
                <a:spcPts val="1800"/>
              </a:lnSpc>
            </a:pPr>
            <a:r>
              <a:rPr lang="en-GB" sz="1800" dirty="0" smtClean="0"/>
              <a:t>Flexible filaments</a:t>
            </a:r>
          </a:p>
          <a:p>
            <a:pPr lvl="1">
              <a:lnSpc>
                <a:spcPts val="1800"/>
              </a:lnSpc>
            </a:pPr>
            <a:r>
              <a:rPr lang="en-GB" sz="1800" dirty="0"/>
              <a:t>HIPS (High Impact </a:t>
            </a:r>
            <a:r>
              <a:rPr lang="en-GB" sz="1800" dirty="0" smtClean="0"/>
              <a:t>Polystyrene) which is dissolvable…might be useful for making a mould which can later be dissolved away.</a:t>
            </a:r>
          </a:p>
          <a:p>
            <a:pPr lvl="1">
              <a:lnSpc>
                <a:spcPts val="1800"/>
              </a:lnSpc>
            </a:pPr>
            <a:r>
              <a:rPr lang="en-GB" sz="1800" dirty="0" smtClean="0"/>
              <a:t>PC (polycarbonate)</a:t>
            </a:r>
          </a:p>
          <a:p>
            <a:pPr lvl="1">
              <a:lnSpc>
                <a:spcPts val="1800"/>
              </a:lnSpc>
            </a:pPr>
            <a:r>
              <a:rPr lang="en-GB" sz="1800" dirty="0" smtClean="0"/>
              <a:t>PA (polyamide)</a:t>
            </a:r>
          </a:p>
          <a:p>
            <a:pPr lvl="1">
              <a:lnSpc>
                <a:spcPts val="1800"/>
              </a:lnSpc>
            </a:pPr>
            <a:r>
              <a:rPr lang="en-GB" sz="1800" dirty="0"/>
              <a:t>PVA </a:t>
            </a:r>
            <a:r>
              <a:rPr lang="en-GB" sz="1800" dirty="0" smtClean="0"/>
              <a:t>(poly vinyl alcohol) which is water soluble…useful for moulds?</a:t>
            </a:r>
          </a:p>
          <a:p>
            <a:pPr lvl="1">
              <a:lnSpc>
                <a:spcPts val="1800"/>
              </a:lnSpc>
            </a:pPr>
            <a:r>
              <a:rPr lang="en-GB" sz="1800" dirty="0" smtClean="0"/>
              <a:t>Nylon</a:t>
            </a:r>
            <a:endParaRPr lang="en-GB" sz="1800" dirty="0"/>
          </a:p>
          <a:p>
            <a:pPr>
              <a:lnSpc>
                <a:spcPts val="1800"/>
              </a:lnSpc>
            </a:pPr>
            <a:r>
              <a:rPr lang="en-GB" dirty="0" smtClean="0"/>
              <a:t>Note that we have yet to investigate any of the above, in terms of </a:t>
            </a:r>
          </a:p>
          <a:p>
            <a:pPr lvl="1">
              <a:lnSpc>
                <a:spcPts val="1800"/>
              </a:lnSpc>
            </a:pPr>
            <a:r>
              <a:rPr lang="en-GB" sz="1800" dirty="0" smtClean="0"/>
              <a:t>Availability (in 1.75mm diameter filament) / cost</a:t>
            </a:r>
          </a:p>
          <a:p>
            <a:pPr lvl="1">
              <a:lnSpc>
                <a:spcPts val="1800"/>
              </a:lnSpc>
            </a:pPr>
            <a:r>
              <a:rPr lang="en-GB" sz="1800" dirty="0"/>
              <a:t>S</a:t>
            </a:r>
            <a:r>
              <a:rPr lang="en-GB" sz="1800" dirty="0" smtClean="0"/>
              <a:t>afety of fumes</a:t>
            </a:r>
          </a:p>
          <a:p>
            <a:pPr lvl="1">
              <a:lnSpc>
                <a:spcPts val="1800"/>
              </a:lnSpc>
            </a:pPr>
            <a:r>
              <a:rPr lang="en-GB" sz="1800" dirty="0"/>
              <a:t>H</a:t>
            </a:r>
            <a:r>
              <a:rPr lang="en-GB" sz="1800" dirty="0" smtClean="0"/>
              <a:t>ow well our printers work with them</a:t>
            </a:r>
          </a:p>
          <a:p>
            <a:pPr lvl="1">
              <a:lnSpc>
                <a:spcPts val="1800"/>
              </a:lnSpc>
            </a:pPr>
            <a:r>
              <a:rPr lang="en-GB" sz="1800" dirty="0"/>
              <a:t>I</a:t>
            </a:r>
            <a:r>
              <a:rPr lang="en-GB" sz="1800" dirty="0" smtClean="0"/>
              <a:t>f the printer may be harmed by using them (e.g. acidic compounds given off on heating).</a:t>
            </a:r>
          </a:p>
        </p:txBody>
      </p:sp>
    </p:spTree>
    <p:extLst>
      <p:ext uri="{BB962C8B-B14F-4D97-AF65-F5344CB8AC3E}">
        <p14:creationId xmlns:p14="http://schemas.microsoft.com/office/powerpoint/2010/main" val="74220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103200"/>
            <a:ext cx="9144000" cy="1468800"/>
          </a:xfrm>
        </p:spPr>
        <p:txBody>
          <a:bodyPr/>
          <a:lstStyle/>
          <a:p>
            <a:pPr algn="ctr"/>
            <a:r>
              <a:rPr lang="en-GB" sz="3000" dirty="0" smtClean="0"/>
              <a:t>Obtaining Things (STL Files) to Print Online</a:t>
            </a:r>
            <a:br>
              <a:rPr lang="en-GB" sz="3000" dirty="0" smtClean="0"/>
            </a:br>
            <a:r>
              <a:rPr lang="en-GB" sz="3000" dirty="0"/>
              <a:t/>
            </a:r>
            <a:br>
              <a:rPr lang="en-GB" sz="3000" dirty="0"/>
            </a:br>
            <a:r>
              <a:rPr lang="en-GB" sz="3000" dirty="0" smtClean="0"/>
              <a:t>…Or Obtaining STL Files from CAD Packages</a:t>
            </a:r>
            <a:br>
              <a:rPr lang="en-GB" sz="3000" dirty="0" smtClean="0"/>
            </a:br>
            <a:endParaRPr lang="en-GB" sz="3000" dirty="0">
              <a:solidFill>
                <a:schemeClr val="tx1"/>
              </a:solidFill>
            </a:endParaRPr>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23835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sz="2800" dirty="0" smtClean="0"/>
              <a:t>Obtaining Things (STL Files) to Print</a:t>
            </a:r>
            <a:endParaRPr lang="en-GB" sz="2800" dirty="0">
              <a:solidFill>
                <a:schemeClr val="tx2">
                  <a:lumMod val="75000"/>
                </a:schemeClr>
              </a:solidFill>
            </a:endParaRPr>
          </a:p>
        </p:txBody>
      </p:sp>
      <p:sp>
        <p:nvSpPr>
          <p:cNvPr id="3" name="Text Placeholder 2"/>
          <p:cNvSpPr>
            <a:spLocks noGrp="1"/>
          </p:cNvSpPr>
          <p:nvPr>
            <p:ph idx="1"/>
          </p:nvPr>
        </p:nvSpPr>
        <p:spPr>
          <a:xfrm>
            <a:off x="228600" y="1066800"/>
            <a:ext cx="8915400" cy="4051437"/>
          </a:xfrm>
        </p:spPr>
        <p:txBody>
          <a:bodyPr anchor="t">
            <a:normAutofit/>
          </a:bodyPr>
          <a:lstStyle/>
          <a:p>
            <a:r>
              <a:rPr lang="en-GB" dirty="0" smtClean="0">
                <a:solidFill>
                  <a:srgbClr val="D7D6A0"/>
                </a:solidFill>
              </a:rPr>
              <a:t>Either create something to print in your favourite 3D drawing package</a:t>
            </a:r>
          </a:p>
          <a:p>
            <a:r>
              <a:rPr lang="en-GB" dirty="0" smtClean="0">
                <a:solidFill>
                  <a:srgbClr val="D7D6A0"/>
                </a:solidFill>
              </a:rPr>
              <a:t>Or find something online you’d like to print and download its STL file:</a:t>
            </a:r>
          </a:p>
          <a:p>
            <a:pPr lvl="1"/>
            <a:r>
              <a:rPr lang="en-GB" dirty="0">
                <a:solidFill>
                  <a:srgbClr val="D7D6A0"/>
                </a:solidFill>
              </a:rPr>
              <a:t>S</a:t>
            </a:r>
            <a:r>
              <a:rPr lang="en-GB" dirty="0" smtClean="0">
                <a:solidFill>
                  <a:srgbClr val="D7D6A0"/>
                </a:solidFill>
              </a:rPr>
              <a:t>ites such as </a:t>
            </a:r>
            <a:r>
              <a:rPr lang="en-GB" dirty="0" err="1" smtClean="0">
                <a:solidFill>
                  <a:srgbClr val="D7D6A0"/>
                </a:solidFill>
              </a:rPr>
              <a:t>thingiverse</a:t>
            </a:r>
            <a:r>
              <a:rPr lang="en-GB" dirty="0" smtClean="0">
                <a:solidFill>
                  <a:srgbClr val="D7D6A0"/>
                </a:solidFill>
              </a:rPr>
              <a:t> (a universe of </a:t>
            </a:r>
            <a:r>
              <a:rPr lang="en-GB" dirty="0" err="1" smtClean="0">
                <a:solidFill>
                  <a:srgbClr val="D7D6A0"/>
                </a:solidFill>
              </a:rPr>
              <a:t>thingys</a:t>
            </a:r>
            <a:r>
              <a:rPr lang="en-GB" dirty="0" smtClean="0">
                <a:solidFill>
                  <a:srgbClr val="D7D6A0"/>
                </a:solidFill>
              </a:rPr>
              <a:t>!) makes this very quick/easy:</a:t>
            </a:r>
          </a:p>
        </p:txBody>
      </p:sp>
      <p:sp>
        <p:nvSpPr>
          <p:cNvPr id="10" name="Text Placeholder 2"/>
          <p:cNvSpPr txBox="1">
            <a:spLocks/>
          </p:cNvSpPr>
          <p:nvPr/>
        </p:nvSpPr>
        <p:spPr>
          <a:xfrm>
            <a:off x="228600" y="6083163"/>
            <a:ext cx="8915400" cy="4051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GB" dirty="0" smtClean="0">
                <a:solidFill>
                  <a:srgbClr val="D7D6A0"/>
                </a:solidFill>
              </a:rPr>
              <a:t>Planning 5 more machines (type unknown), likely during Lent term.</a:t>
            </a:r>
          </a:p>
          <a:p>
            <a:r>
              <a:rPr lang="en-GB" dirty="0" smtClean="0">
                <a:solidFill>
                  <a:srgbClr val="D7D6A0"/>
                </a:solidFill>
              </a:rPr>
              <a:t>If you’ve a particular machine suggestion or requirements, do say.</a:t>
            </a:r>
          </a:p>
        </p:txBody>
      </p:sp>
      <p:grpSp>
        <p:nvGrpSpPr>
          <p:cNvPr id="11" name="Group 10"/>
          <p:cNvGrpSpPr/>
          <p:nvPr/>
        </p:nvGrpSpPr>
        <p:grpSpPr>
          <a:xfrm>
            <a:off x="-1" y="2250410"/>
            <a:ext cx="9144002" cy="4594390"/>
            <a:chOff x="-1" y="2250410"/>
            <a:chExt cx="9144002" cy="459439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18074"/>
            <a:stretch/>
          </p:blipFill>
          <p:spPr bwMode="auto">
            <a:xfrm>
              <a:off x="-1" y="2250410"/>
              <a:ext cx="9144001" cy="42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 b="83197"/>
            <a:stretch/>
          </p:blipFill>
          <p:spPr bwMode="auto">
            <a:xfrm>
              <a:off x="0" y="2250410"/>
              <a:ext cx="9144000" cy="8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7588" b="4485"/>
            <a:stretch/>
          </p:blipFill>
          <p:spPr bwMode="auto">
            <a:xfrm>
              <a:off x="0" y="3352800"/>
              <a:ext cx="9144001"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18114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dirty="0" smtClean="0"/>
              <a:t>STL Files: Issues and From CAD</a:t>
            </a:r>
            <a:endParaRPr lang="en-GB" dirty="0">
              <a:solidFill>
                <a:schemeClr val="tx2">
                  <a:lumMod val="75000"/>
                </a:schemeClr>
              </a:solidFill>
            </a:endParaRPr>
          </a:p>
        </p:txBody>
      </p:sp>
      <p:sp>
        <p:nvSpPr>
          <p:cNvPr id="3" name="Text Placeholder 2"/>
          <p:cNvSpPr>
            <a:spLocks noGrp="1"/>
          </p:cNvSpPr>
          <p:nvPr>
            <p:ph idx="1"/>
          </p:nvPr>
        </p:nvSpPr>
        <p:spPr>
          <a:xfrm>
            <a:off x="228600" y="1066800"/>
            <a:ext cx="8915400" cy="5468471"/>
          </a:xfrm>
        </p:spPr>
        <p:txBody>
          <a:bodyPr anchor="t">
            <a:noAutofit/>
          </a:bodyPr>
          <a:lstStyle/>
          <a:p>
            <a:pPr>
              <a:lnSpc>
                <a:spcPts val="2200"/>
              </a:lnSpc>
              <a:spcBef>
                <a:spcPts val="0"/>
              </a:spcBef>
              <a:spcAft>
                <a:spcPts val="0"/>
              </a:spcAft>
            </a:pPr>
            <a:r>
              <a:rPr lang="en-GB" dirty="0" smtClean="0">
                <a:solidFill>
                  <a:srgbClr val="D7D6A0"/>
                </a:solidFill>
              </a:rPr>
              <a:t>If using </a:t>
            </a:r>
            <a:r>
              <a:rPr lang="en-GB" dirty="0" err="1" smtClean="0">
                <a:solidFill>
                  <a:srgbClr val="D7D6A0"/>
                </a:solidFill>
              </a:rPr>
              <a:t>Thingiverse</a:t>
            </a:r>
            <a:r>
              <a:rPr lang="en-GB" dirty="0" smtClean="0">
                <a:solidFill>
                  <a:srgbClr val="D7D6A0"/>
                </a:solidFill>
              </a:rPr>
              <a:t> or similar, the file type for download is an STL file.</a:t>
            </a:r>
          </a:p>
          <a:p>
            <a:pPr lvl="1">
              <a:lnSpc>
                <a:spcPts val="2200"/>
              </a:lnSpc>
              <a:spcBef>
                <a:spcPts val="0"/>
              </a:spcBef>
              <a:spcAft>
                <a:spcPts val="0"/>
              </a:spcAft>
            </a:pPr>
            <a:r>
              <a:rPr lang="en-GB" sz="1800" dirty="0" smtClean="0">
                <a:solidFill>
                  <a:srgbClr val="D7D6A0"/>
                </a:solidFill>
              </a:rPr>
              <a:t>STL: </a:t>
            </a:r>
            <a:r>
              <a:rPr lang="en-GB" sz="1800" dirty="0">
                <a:solidFill>
                  <a:srgbClr val="D7D6A0"/>
                </a:solidFill>
              </a:rPr>
              <a:t>Standard </a:t>
            </a:r>
            <a:r>
              <a:rPr lang="en-GB" sz="1800" dirty="0" smtClean="0">
                <a:solidFill>
                  <a:srgbClr val="D7D6A0"/>
                </a:solidFill>
              </a:rPr>
              <a:t>Triangle/Tessellation Language – representations of the surfaces of your object as series of triangles in three dimensional space.</a:t>
            </a:r>
          </a:p>
          <a:p>
            <a:pPr>
              <a:lnSpc>
                <a:spcPts val="2200"/>
              </a:lnSpc>
              <a:spcBef>
                <a:spcPts val="0"/>
              </a:spcBef>
              <a:spcAft>
                <a:spcPts val="0"/>
              </a:spcAft>
            </a:pPr>
            <a:r>
              <a:rPr lang="en-GB" dirty="0" smtClean="0">
                <a:solidFill>
                  <a:srgbClr val="D7D6A0"/>
                </a:solidFill>
              </a:rPr>
              <a:t>If drawing in your favourite 3D drawing package, such as:</a:t>
            </a:r>
          </a:p>
          <a:p>
            <a:pPr lvl="1">
              <a:lnSpc>
                <a:spcPts val="2200"/>
              </a:lnSpc>
              <a:spcBef>
                <a:spcPts val="0"/>
              </a:spcBef>
              <a:spcAft>
                <a:spcPts val="0"/>
              </a:spcAft>
            </a:pPr>
            <a:r>
              <a:rPr lang="en-GB" sz="1800" dirty="0" smtClean="0">
                <a:solidFill>
                  <a:srgbClr val="D7D6A0"/>
                </a:solidFill>
              </a:rPr>
              <a:t>[formerly Google’s] </a:t>
            </a:r>
            <a:r>
              <a:rPr lang="en-GB" sz="1800" dirty="0" err="1" smtClean="0">
                <a:solidFill>
                  <a:srgbClr val="D7D6A0"/>
                </a:solidFill>
              </a:rPr>
              <a:t>Sketchup</a:t>
            </a:r>
            <a:endParaRPr lang="en-GB" sz="1800" dirty="0" smtClean="0">
              <a:solidFill>
                <a:srgbClr val="D7D6A0"/>
              </a:solidFill>
            </a:endParaRPr>
          </a:p>
          <a:p>
            <a:pPr lvl="1">
              <a:lnSpc>
                <a:spcPts val="2200"/>
              </a:lnSpc>
              <a:spcBef>
                <a:spcPts val="0"/>
              </a:spcBef>
              <a:spcAft>
                <a:spcPts val="0"/>
              </a:spcAft>
            </a:pPr>
            <a:r>
              <a:rPr lang="en-GB" sz="1800" dirty="0" err="1" smtClean="0">
                <a:solidFill>
                  <a:srgbClr val="D7D6A0"/>
                </a:solidFill>
              </a:rPr>
              <a:t>Creo</a:t>
            </a:r>
            <a:r>
              <a:rPr lang="en-GB" sz="1800" dirty="0" smtClean="0">
                <a:solidFill>
                  <a:srgbClr val="D7D6A0"/>
                </a:solidFill>
              </a:rPr>
              <a:t> (Pro-Engineer)</a:t>
            </a:r>
          </a:p>
          <a:p>
            <a:pPr lvl="1">
              <a:lnSpc>
                <a:spcPts val="2200"/>
              </a:lnSpc>
              <a:spcBef>
                <a:spcPts val="0"/>
              </a:spcBef>
              <a:spcAft>
                <a:spcPts val="0"/>
              </a:spcAft>
            </a:pPr>
            <a:r>
              <a:rPr lang="en-GB" sz="1800" dirty="0" err="1" smtClean="0">
                <a:solidFill>
                  <a:srgbClr val="D7D6A0"/>
                </a:solidFill>
              </a:rPr>
              <a:t>Solidworks</a:t>
            </a:r>
            <a:endParaRPr lang="en-GB" sz="1800" dirty="0" smtClean="0">
              <a:solidFill>
                <a:srgbClr val="D7D6A0"/>
              </a:solidFill>
            </a:endParaRPr>
          </a:p>
          <a:p>
            <a:pPr lvl="1">
              <a:lnSpc>
                <a:spcPts val="2200"/>
              </a:lnSpc>
              <a:spcBef>
                <a:spcPts val="0"/>
              </a:spcBef>
              <a:spcAft>
                <a:spcPts val="0"/>
              </a:spcAft>
            </a:pPr>
            <a:r>
              <a:rPr lang="en-GB" sz="1800" dirty="0" err="1" smtClean="0">
                <a:solidFill>
                  <a:srgbClr val="D7D6A0"/>
                </a:solidFill>
              </a:rPr>
              <a:t>AutoDesk</a:t>
            </a:r>
            <a:r>
              <a:rPr lang="en-GB" sz="1800" dirty="0" smtClean="0">
                <a:solidFill>
                  <a:srgbClr val="D7D6A0"/>
                </a:solidFill>
              </a:rPr>
              <a:t> Inventor</a:t>
            </a:r>
          </a:p>
          <a:p>
            <a:pPr lvl="1">
              <a:lnSpc>
                <a:spcPts val="2200"/>
              </a:lnSpc>
              <a:spcBef>
                <a:spcPts val="0"/>
              </a:spcBef>
              <a:spcAft>
                <a:spcPts val="0"/>
              </a:spcAft>
            </a:pPr>
            <a:r>
              <a:rPr lang="en-GB" sz="1800" dirty="0" err="1" smtClean="0">
                <a:solidFill>
                  <a:srgbClr val="D7D6A0"/>
                </a:solidFill>
              </a:rPr>
              <a:t>Catia</a:t>
            </a:r>
            <a:endParaRPr lang="en-GB" sz="1800" dirty="0">
              <a:solidFill>
                <a:srgbClr val="D7D6A0"/>
              </a:solidFill>
            </a:endParaRPr>
          </a:p>
          <a:p>
            <a:pPr marL="457200" lvl="1" indent="0">
              <a:lnSpc>
                <a:spcPts val="2200"/>
              </a:lnSpc>
              <a:spcBef>
                <a:spcPts val="0"/>
              </a:spcBef>
              <a:spcAft>
                <a:spcPts val="0"/>
              </a:spcAft>
              <a:buNone/>
            </a:pPr>
            <a:r>
              <a:rPr lang="en-GB" sz="1800" dirty="0" smtClean="0">
                <a:solidFill>
                  <a:srgbClr val="D7D6A0"/>
                </a:solidFill>
              </a:rPr>
              <a:t>…see www.dysoncentre.eng.cam.ac.uk/stl if you need help outputting STL files.</a:t>
            </a:r>
          </a:p>
          <a:p>
            <a:pPr marL="457200" lvl="1" indent="0">
              <a:lnSpc>
                <a:spcPts val="2200"/>
              </a:lnSpc>
              <a:spcBef>
                <a:spcPts val="0"/>
              </a:spcBef>
              <a:spcAft>
                <a:spcPts val="0"/>
              </a:spcAft>
              <a:buNone/>
            </a:pPr>
            <a:r>
              <a:rPr lang="en-GB" sz="1800" dirty="0" smtClean="0">
                <a:solidFill>
                  <a:srgbClr val="D7D6A0"/>
                </a:solidFill>
              </a:rPr>
              <a:t>Note that molten plastic has to be supported, so consider adding supports in your model – we’ll return to this later on!</a:t>
            </a:r>
          </a:p>
          <a:p>
            <a:pPr>
              <a:lnSpc>
                <a:spcPts val="2200"/>
              </a:lnSpc>
              <a:spcBef>
                <a:spcPts val="0"/>
              </a:spcBef>
              <a:spcAft>
                <a:spcPts val="0"/>
              </a:spcAft>
            </a:pPr>
            <a:r>
              <a:rPr lang="en-GB" dirty="0" smtClean="0">
                <a:solidFill>
                  <a:srgbClr val="00B0F0"/>
                </a:solidFill>
              </a:rPr>
              <a:t>Important: STL file generation very sensitive to settings</a:t>
            </a:r>
          </a:p>
          <a:p>
            <a:pPr lvl="1">
              <a:lnSpc>
                <a:spcPts val="2200"/>
              </a:lnSpc>
              <a:spcBef>
                <a:spcPts val="0"/>
              </a:spcBef>
              <a:spcAft>
                <a:spcPts val="0"/>
              </a:spcAft>
            </a:pPr>
            <a:r>
              <a:rPr lang="en-GB" sz="1800" dirty="0" smtClean="0">
                <a:solidFill>
                  <a:srgbClr val="00B0F0"/>
                </a:solidFill>
              </a:rPr>
              <a:t>Need to check the STL file provides closed (watertight) surfaces.</a:t>
            </a:r>
          </a:p>
          <a:p>
            <a:pPr lvl="1">
              <a:lnSpc>
                <a:spcPts val="2200"/>
              </a:lnSpc>
              <a:spcBef>
                <a:spcPts val="0"/>
              </a:spcBef>
              <a:spcAft>
                <a:spcPts val="0"/>
              </a:spcAft>
            </a:pPr>
            <a:r>
              <a:rPr lang="en-GB" sz="1800" dirty="0" smtClean="0">
                <a:solidFill>
                  <a:srgbClr val="00B0F0"/>
                </a:solidFill>
              </a:rPr>
              <a:t>Still the case with </a:t>
            </a:r>
            <a:r>
              <a:rPr lang="en-GB" sz="1800" dirty="0" err="1" smtClean="0">
                <a:solidFill>
                  <a:srgbClr val="00B0F0"/>
                </a:solidFill>
              </a:rPr>
              <a:t>Thingiverse</a:t>
            </a:r>
            <a:r>
              <a:rPr lang="en-GB" sz="1800" dirty="0" smtClean="0">
                <a:solidFill>
                  <a:srgbClr val="00B0F0"/>
                </a:solidFill>
              </a:rPr>
              <a:t> STL files, or if file has been 3D printed before.</a:t>
            </a:r>
          </a:p>
          <a:p>
            <a:pPr marL="457200" lvl="1" indent="0">
              <a:lnSpc>
                <a:spcPts val="2200"/>
              </a:lnSpc>
              <a:spcBef>
                <a:spcPts val="0"/>
              </a:spcBef>
              <a:spcAft>
                <a:spcPts val="0"/>
              </a:spcAft>
              <a:buNone/>
            </a:pPr>
            <a:r>
              <a:rPr lang="en-GB" sz="1800" dirty="0">
                <a:solidFill>
                  <a:srgbClr val="00B0F0"/>
                </a:solidFill>
              </a:rPr>
              <a:t> </a:t>
            </a:r>
            <a:r>
              <a:rPr lang="en-GB" sz="1800" dirty="0" smtClean="0">
                <a:solidFill>
                  <a:srgbClr val="00B0F0"/>
                </a:solidFill>
              </a:rPr>
              <a:t>  (</a:t>
            </a:r>
            <a:r>
              <a:rPr lang="en-GB" sz="1800" dirty="0">
                <a:solidFill>
                  <a:srgbClr val="00B0F0"/>
                </a:solidFill>
              </a:rPr>
              <a:t>B</a:t>
            </a:r>
            <a:r>
              <a:rPr lang="en-GB" sz="1800" dirty="0" smtClean="0">
                <a:solidFill>
                  <a:srgbClr val="00B0F0"/>
                </a:solidFill>
              </a:rPr>
              <a:t>ecause different printer software processes STL files in differently)</a:t>
            </a:r>
          </a:p>
        </p:txBody>
      </p:sp>
      <p:sp>
        <p:nvSpPr>
          <p:cNvPr id="12" name="Text Placeholder 2"/>
          <p:cNvSpPr txBox="1">
            <a:spLocks/>
          </p:cNvSpPr>
          <p:nvPr/>
        </p:nvSpPr>
        <p:spPr>
          <a:xfrm>
            <a:off x="4191000" y="2483834"/>
            <a:ext cx="4953000" cy="4051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lvl="1"/>
            <a:r>
              <a:rPr lang="en-GB" dirty="0" err="1" smtClean="0">
                <a:solidFill>
                  <a:srgbClr val="D7D6A0"/>
                </a:solidFill>
              </a:rPr>
              <a:t>IronCAD</a:t>
            </a:r>
            <a:endParaRPr lang="en-GB" dirty="0" smtClean="0">
              <a:solidFill>
                <a:srgbClr val="D7D6A0"/>
              </a:solidFill>
            </a:endParaRPr>
          </a:p>
          <a:p>
            <a:pPr lvl="1"/>
            <a:r>
              <a:rPr lang="en-GB" dirty="0" err="1" smtClean="0">
                <a:solidFill>
                  <a:srgbClr val="D7D6A0"/>
                </a:solidFill>
              </a:rPr>
              <a:t>McNeel</a:t>
            </a:r>
            <a:r>
              <a:rPr lang="en-GB" dirty="0" smtClean="0">
                <a:solidFill>
                  <a:srgbClr val="D7D6A0"/>
                </a:solidFill>
              </a:rPr>
              <a:t> Rhino</a:t>
            </a:r>
          </a:p>
          <a:p>
            <a:pPr lvl="1"/>
            <a:r>
              <a:rPr lang="en-GB" dirty="0" smtClean="0">
                <a:solidFill>
                  <a:srgbClr val="D7D6A0"/>
                </a:solidFill>
              </a:rPr>
              <a:t>Solid Edge</a:t>
            </a:r>
          </a:p>
          <a:p>
            <a:pPr lvl="1"/>
            <a:r>
              <a:rPr lang="en-GB" dirty="0" smtClean="0">
                <a:solidFill>
                  <a:srgbClr val="D7D6A0"/>
                </a:solidFill>
              </a:rPr>
              <a:t>UGS NX</a:t>
            </a:r>
          </a:p>
          <a:p>
            <a:endParaRPr lang="en-GB" dirty="0" smtClean="0">
              <a:solidFill>
                <a:srgbClr val="D7D6A0"/>
              </a:solidFill>
            </a:endParaRPr>
          </a:p>
        </p:txBody>
      </p:sp>
    </p:spTree>
    <p:extLst>
      <p:ext uri="{BB962C8B-B14F-4D97-AF65-F5344CB8AC3E}">
        <p14:creationId xmlns:p14="http://schemas.microsoft.com/office/powerpoint/2010/main" val="2399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67000"/>
            <a:ext cx="9144000" cy="1468800"/>
          </a:xfrm>
        </p:spPr>
        <p:txBody>
          <a:bodyPr/>
          <a:lstStyle/>
          <a:p>
            <a:pPr algn="ctr"/>
            <a:r>
              <a:rPr lang="en-GB" sz="3000" dirty="0" smtClean="0"/>
              <a:t>Checking Your STL File For Errors</a:t>
            </a:r>
            <a:br>
              <a:rPr lang="en-GB" sz="3000" dirty="0" smtClean="0"/>
            </a:br>
            <a:endParaRPr lang="en-GB" sz="3000" dirty="0">
              <a:solidFill>
                <a:schemeClr val="tx1"/>
              </a:solidFill>
            </a:endParaRPr>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5" name="Rounded Rectangle 4"/>
          <p:cNvSpPr/>
          <p:nvPr/>
        </p:nvSpPr>
        <p:spPr>
          <a:xfrm>
            <a:off x="152400" y="3886200"/>
            <a:ext cx="2102634" cy="121920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Online part source, such as </a:t>
            </a:r>
            <a:r>
              <a:rPr lang="en-GB" dirty="0" err="1" smtClean="0"/>
              <a:t>Thingiverse</a:t>
            </a:r>
            <a:endParaRPr lang="en-GB" dirty="0"/>
          </a:p>
        </p:txBody>
      </p:sp>
      <p:sp>
        <p:nvSpPr>
          <p:cNvPr id="7" name="Rounded Rectangle 6"/>
          <p:cNvSpPr/>
          <p:nvPr/>
        </p:nvSpPr>
        <p:spPr>
          <a:xfrm>
            <a:off x="152400" y="5562600"/>
            <a:ext cx="2102634" cy="121920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CAD Package</a:t>
            </a:r>
            <a:endParaRPr lang="en-GB" dirty="0"/>
          </a:p>
        </p:txBody>
      </p:sp>
      <p:sp>
        <p:nvSpPr>
          <p:cNvPr id="8" name="Rounded Rectangle 7"/>
          <p:cNvSpPr/>
          <p:nvPr/>
        </p:nvSpPr>
        <p:spPr>
          <a:xfrm>
            <a:off x="3612366" y="5562600"/>
            <a:ext cx="1340634" cy="1219200"/>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STL File Checker</a:t>
            </a:r>
            <a:endParaRPr lang="en-GB" dirty="0"/>
          </a:p>
        </p:txBody>
      </p:sp>
      <p:cxnSp>
        <p:nvCxnSpPr>
          <p:cNvPr id="9" name="Straight Arrow Connector 8"/>
          <p:cNvCxnSpPr>
            <a:stCxn id="5" idx="3"/>
            <a:endCxn id="8" idx="1"/>
          </p:cNvCxnSpPr>
          <p:nvPr/>
        </p:nvCxnSpPr>
        <p:spPr>
          <a:xfrm>
            <a:off x="2255034" y="4495800"/>
            <a:ext cx="1357332" cy="1676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8" idx="1"/>
          </p:cNvCxnSpPr>
          <p:nvPr/>
        </p:nvCxnSpPr>
        <p:spPr>
          <a:xfrm>
            <a:off x="2255034" y="6172200"/>
            <a:ext cx="135733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26434" y="6211669"/>
            <a:ext cx="1783566" cy="646331"/>
          </a:xfrm>
          <a:prstGeom prst="rect">
            <a:avLst/>
          </a:prstGeom>
          <a:noFill/>
        </p:spPr>
        <p:txBody>
          <a:bodyPr wrap="square" rtlCol="0">
            <a:spAutoFit/>
          </a:bodyPr>
          <a:lstStyle/>
          <a:p>
            <a:pPr algn="ctr"/>
            <a:r>
              <a:rPr lang="en-GB" dirty="0" smtClean="0"/>
              <a:t>Unchecked STL File</a:t>
            </a:r>
            <a:endParaRPr lang="en-GB" dirty="0"/>
          </a:p>
        </p:txBody>
      </p:sp>
      <p:cxnSp>
        <p:nvCxnSpPr>
          <p:cNvPr id="12" name="Straight Arrow Connector 11"/>
          <p:cNvCxnSpPr/>
          <p:nvPr/>
        </p:nvCxnSpPr>
        <p:spPr>
          <a:xfrm>
            <a:off x="4953000" y="6172200"/>
            <a:ext cx="135733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648200" y="5486400"/>
            <a:ext cx="1783566" cy="646331"/>
          </a:xfrm>
          <a:prstGeom prst="rect">
            <a:avLst/>
          </a:prstGeom>
          <a:noFill/>
        </p:spPr>
        <p:txBody>
          <a:bodyPr wrap="square" rtlCol="0">
            <a:spAutoFit/>
          </a:bodyPr>
          <a:lstStyle/>
          <a:p>
            <a:pPr algn="ctr"/>
            <a:r>
              <a:rPr lang="en-GB" dirty="0" smtClean="0"/>
              <a:t>Checked</a:t>
            </a:r>
            <a:br>
              <a:rPr lang="en-GB" dirty="0" smtClean="0"/>
            </a:br>
            <a:r>
              <a:rPr lang="en-GB" dirty="0" smtClean="0"/>
              <a:t>STL File</a:t>
            </a:r>
            <a:endParaRPr lang="en-GB" dirty="0"/>
          </a:p>
        </p:txBody>
      </p:sp>
    </p:spTree>
    <p:extLst>
      <p:ext uri="{BB962C8B-B14F-4D97-AF65-F5344CB8AC3E}">
        <p14:creationId xmlns:p14="http://schemas.microsoft.com/office/powerpoint/2010/main" val="39929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dirty="0" smtClean="0"/>
              <a:t>Checking Your STL File For Errors</a:t>
            </a:r>
            <a:endParaRPr lang="en-GB" dirty="0">
              <a:solidFill>
                <a:schemeClr val="tx2">
                  <a:lumMod val="75000"/>
                </a:schemeClr>
              </a:solidFill>
            </a:endParaRPr>
          </a:p>
        </p:txBody>
      </p:sp>
      <p:sp>
        <p:nvSpPr>
          <p:cNvPr id="3" name="Text Placeholder 2"/>
          <p:cNvSpPr>
            <a:spLocks noGrp="1"/>
          </p:cNvSpPr>
          <p:nvPr>
            <p:ph idx="1"/>
          </p:nvPr>
        </p:nvSpPr>
        <p:spPr>
          <a:xfrm>
            <a:off x="0" y="1066800"/>
            <a:ext cx="9144000" cy="5468471"/>
          </a:xfrm>
        </p:spPr>
        <p:txBody>
          <a:bodyPr anchor="t">
            <a:normAutofit/>
          </a:bodyPr>
          <a:lstStyle/>
          <a:p>
            <a:r>
              <a:rPr lang="en-GB" dirty="0" smtClean="0">
                <a:solidFill>
                  <a:srgbClr val="D7D6A0"/>
                </a:solidFill>
              </a:rPr>
              <a:t>A quick check of STL files can be done with a viewer</a:t>
            </a:r>
          </a:p>
          <a:p>
            <a:pPr lvl="1"/>
            <a:r>
              <a:rPr lang="en-GB" dirty="0" smtClean="0">
                <a:solidFill>
                  <a:srgbClr val="D7D6A0"/>
                </a:solidFill>
              </a:rPr>
              <a:t>E.g. go to www.viewstl.com and drag/drop (or upload) your (&lt;35MB) STL file.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7420"/>
            <a:ext cx="10591800" cy="595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0" y="3294529"/>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dirty="0" smtClean="0">
                <a:solidFill>
                  <a:srgbClr val="FF0000"/>
                </a:solidFill>
              </a:rPr>
              <a:t>Online site spins object for you…</a:t>
            </a:r>
            <a:br>
              <a:rPr lang="en-GB" dirty="0" smtClean="0">
                <a:solidFill>
                  <a:srgbClr val="FF0000"/>
                </a:solidFill>
              </a:rPr>
            </a:br>
            <a:r>
              <a:rPr lang="en-GB" dirty="0" smtClean="0">
                <a:solidFill>
                  <a:srgbClr val="FF0000"/>
                </a:solidFill>
              </a:rPr>
              <a:t>currently looks okay…</a:t>
            </a:r>
          </a:p>
        </p:txBody>
      </p:sp>
      <p:sp>
        <p:nvSpPr>
          <p:cNvPr id="9" name="Text Placeholder 2"/>
          <p:cNvSpPr txBox="1">
            <a:spLocks/>
          </p:cNvSpPr>
          <p:nvPr/>
        </p:nvSpPr>
        <p:spPr>
          <a:xfrm>
            <a:off x="6122832" y="3625087"/>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600" dirty="0" smtClean="0">
                <a:solidFill>
                  <a:srgbClr val="FF0000"/>
                </a:solidFill>
              </a:rPr>
              <a:t>Version 2 of file!</a:t>
            </a:r>
          </a:p>
        </p:txBody>
      </p:sp>
    </p:spTree>
    <p:extLst>
      <p:ext uri="{BB962C8B-B14F-4D97-AF65-F5344CB8AC3E}">
        <p14:creationId xmlns:p14="http://schemas.microsoft.com/office/powerpoint/2010/main" val="2684625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3" name="Text Placeholder 2"/>
          <p:cNvSpPr>
            <a:spLocks noGrp="1"/>
          </p:cNvSpPr>
          <p:nvPr>
            <p:ph idx="1"/>
          </p:nvPr>
        </p:nvSpPr>
        <p:spPr>
          <a:xfrm>
            <a:off x="0" y="1066800"/>
            <a:ext cx="9144000" cy="5468471"/>
          </a:xfrm>
        </p:spPr>
        <p:txBody>
          <a:bodyPr anchor="t">
            <a:normAutofit/>
          </a:bodyPr>
          <a:lstStyle/>
          <a:p>
            <a:r>
              <a:rPr lang="en-GB" dirty="0" smtClean="0">
                <a:solidFill>
                  <a:srgbClr val="D7D6A0"/>
                </a:solidFill>
              </a:rPr>
              <a:t>A quick check of STL files can be done with a viewer</a:t>
            </a:r>
          </a:p>
          <a:p>
            <a:pPr lvl="1"/>
            <a:r>
              <a:rPr lang="en-GB" dirty="0" smtClean="0">
                <a:solidFill>
                  <a:srgbClr val="D7D6A0"/>
                </a:solidFill>
              </a:rPr>
              <a:t>E.g. go to www.viewstl.com and drag/drop (or upload) your (&lt;35MB) STL file.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1817419"/>
            <a:ext cx="10585174" cy="595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0" y="3294529"/>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dirty="0" smtClean="0">
                <a:solidFill>
                  <a:srgbClr val="FF0000"/>
                </a:solidFill>
              </a:rPr>
              <a:t>Maybe something odd going on here and here</a:t>
            </a:r>
          </a:p>
        </p:txBody>
      </p:sp>
      <p:cxnSp>
        <p:nvCxnSpPr>
          <p:cNvPr id="6" name="Straight Arrow Connector 5"/>
          <p:cNvCxnSpPr/>
          <p:nvPr/>
        </p:nvCxnSpPr>
        <p:spPr>
          <a:xfrm>
            <a:off x="1165617" y="4114800"/>
            <a:ext cx="2720583"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080017" y="3886200"/>
            <a:ext cx="2568183"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a:xfrm>
            <a:off x="6122832" y="3625087"/>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600" dirty="0" smtClean="0">
                <a:solidFill>
                  <a:srgbClr val="FF0000"/>
                </a:solidFill>
              </a:rPr>
              <a:t>Version 2 of file!</a:t>
            </a:r>
          </a:p>
        </p:txBody>
      </p:sp>
      <p:sp>
        <p:nvSpPr>
          <p:cNvPr id="14" name="Title 1"/>
          <p:cNvSpPr>
            <a:spLocks noGrp="1"/>
          </p:cNvSpPr>
          <p:nvPr>
            <p:ph type="title"/>
          </p:nvPr>
        </p:nvSpPr>
        <p:spPr>
          <a:xfrm>
            <a:off x="2209800" y="196998"/>
            <a:ext cx="7086600" cy="857646"/>
          </a:xfrm>
        </p:spPr>
        <p:txBody>
          <a:bodyPr/>
          <a:lstStyle/>
          <a:p>
            <a:pPr algn="ctr"/>
            <a:r>
              <a:rPr lang="en-GB" dirty="0" smtClean="0"/>
              <a:t>Checking Your STL File For Errors</a:t>
            </a:r>
            <a:endParaRPr lang="en-GB" dirty="0">
              <a:solidFill>
                <a:schemeClr val="tx2">
                  <a:lumMod val="75000"/>
                </a:schemeClr>
              </a:solidFill>
            </a:endParaRPr>
          </a:p>
        </p:txBody>
      </p:sp>
    </p:spTree>
    <p:extLst>
      <p:ext uri="{BB962C8B-B14F-4D97-AF65-F5344CB8AC3E}">
        <p14:creationId xmlns:p14="http://schemas.microsoft.com/office/powerpoint/2010/main" val="19280586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3" name="Text Placeholder 2"/>
          <p:cNvSpPr>
            <a:spLocks noGrp="1"/>
          </p:cNvSpPr>
          <p:nvPr>
            <p:ph idx="1"/>
          </p:nvPr>
        </p:nvSpPr>
        <p:spPr>
          <a:xfrm>
            <a:off x="0" y="1066800"/>
            <a:ext cx="9144000" cy="5468471"/>
          </a:xfrm>
        </p:spPr>
        <p:txBody>
          <a:bodyPr anchor="t">
            <a:normAutofit/>
          </a:bodyPr>
          <a:lstStyle/>
          <a:p>
            <a:r>
              <a:rPr lang="en-GB" dirty="0" smtClean="0">
                <a:solidFill>
                  <a:srgbClr val="D7D6A0"/>
                </a:solidFill>
              </a:rPr>
              <a:t>A quick check of STL files can be done with a viewer</a:t>
            </a:r>
          </a:p>
          <a:p>
            <a:pPr lvl="1"/>
            <a:r>
              <a:rPr lang="en-GB" dirty="0" smtClean="0">
                <a:solidFill>
                  <a:srgbClr val="D7D6A0"/>
                </a:solidFill>
              </a:rPr>
              <a:t>E.g. go to www.viewstl.com and drag/drop (or upload) your (&lt;35MB) STL file.</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 y="1824045"/>
            <a:ext cx="10585174" cy="5951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0" y="3294529"/>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dirty="0" smtClean="0">
                <a:solidFill>
                  <a:srgbClr val="FF0000"/>
                </a:solidFill>
              </a:rPr>
              <a:t>Definitely a problem here.</a:t>
            </a:r>
            <a:br>
              <a:rPr lang="en-GB" dirty="0" smtClean="0">
                <a:solidFill>
                  <a:srgbClr val="FF0000"/>
                </a:solidFill>
              </a:rPr>
            </a:br>
            <a:r>
              <a:rPr lang="en-GB" dirty="0" smtClean="0">
                <a:solidFill>
                  <a:srgbClr val="FF0000"/>
                </a:solidFill>
              </a:rPr>
              <a:t>The thin horizontal surface has vanished when viewed from this side!!!</a:t>
            </a:r>
          </a:p>
        </p:txBody>
      </p:sp>
      <p:cxnSp>
        <p:nvCxnSpPr>
          <p:cNvPr id="10" name="Straight Arrow Connector 9"/>
          <p:cNvCxnSpPr/>
          <p:nvPr/>
        </p:nvCxnSpPr>
        <p:spPr>
          <a:xfrm>
            <a:off x="1752600" y="3802487"/>
            <a:ext cx="2568183" cy="1524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 Placeholder 2"/>
          <p:cNvSpPr txBox="1">
            <a:spLocks/>
          </p:cNvSpPr>
          <p:nvPr/>
        </p:nvSpPr>
        <p:spPr>
          <a:xfrm>
            <a:off x="6122832" y="3625087"/>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600" dirty="0" smtClean="0">
                <a:solidFill>
                  <a:srgbClr val="FF0000"/>
                </a:solidFill>
              </a:rPr>
              <a:t>Version 2 of file!</a:t>
            </a:r>
          </a:p>
        </p:txBody>
      </p:sp>
      <p:sp>
        <p:nvSpPr>
          <p:cNvPr id="14" name="Title 1"/>
          <p:cNvSpPr>
            <a:spLocks noGrp="1"/>
          </p:cNvSpPr>
          <p:nvPr>
            <p:ph type="title"/>
          </p:nvPr>
        </p:nvSpPr>
        <p:spPr>
          <a:xfrm>
            <a:off x="2209800" y="196998"/>
            <a:ext cx="7086600" cy="857646"/>
          </a:xfrm>
        </p:spPr>
        <p:txBody>
          <a:bodyPr/>
          <a:lstStyle/>
          <a:p>
            <a:pPr algn="ctr"/>
            <a:r>
              <a:rPr lang="en-GB" dirty="0" smtClean="0"/>
              <a:t>Checking Your STL File For Errors</a:t>
            </a:r>
            <a:endParaRPr lang="en-GB" dirty="0">
              <a:solidFill>
                <a:schemeClr val="tx2">
                  <a:lumMod val="75000"/>
                </a:schemeClr>
              </a:solidFill>
            </a:endParaRPr>
          </a:p>
        </p:txBody>
      </p:sp>
    </p:spTree>
    <p:extLst>
      <p:ext uri="{BB962C8B-B14F-4D97-AF65-F5344CB8AC3E}">
        <p14:creationId xmlns:p14="http://schemas.microsoft.com/office/powerpoint/2010/main" val="856809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3" name="Text Placeholder 2"/>
          <p:cNvSpPr>
            <a:spLocks noGrp="1"/>
          </p:cNvSpPr>
          <p:nvPr>
            <p:ph idx="1"/>
          </p:nvPr>
        </p:nvSpPr>
        <p:spPr>
          <a:xfrm>
            <a:off x="0" y="1066800"/>
            <a:ext cx="9144000" cy="5468471"/>
          </a:xfrm>
        </p:spPr>
        <p:txBody>
          <a:bodyPr anchor="t">
            <a:normAutofit/>
          </a:bodyPr>
          <a:lstStyle/>
          <a:p>
            <a:r>
              <a:rPr lang="en-GB" dirty="0" smtClean="0">
                <a:solidFill>
                  <a:srgbClr val="D7D6A0"/>
                </a:solidFill>
              </a:rPr>
              <a:t>A quick check of STL files can be done with a viewer</a:t>
            </a:r>
          </a:p>
          <a:p>
            <a:pPr lvl="1"/>
            <a:r>
              <a:rPr lang="en-GB" dirty="0" smtClean="0">
                <a:solidFill>
                  <a:srgbClr val="D7D6A0"/>
                </a:solidFill>
              </a:rPr>
              <a:t>E.g. go to www.viewstl.com and drag/drop (or upload) your (&lt;35MB) STL file.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7297"/>
            <a:ext cx="10561604" cy="593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0" y="2939287"/>
            <a:ext cx="2331234" cy="407111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700" dirty="0" smtClean="0">
                <a:solidFill>
                  <a:srgbClr val="00B0F0"/>
                </a:solidFill>
              </a:rPr>
              <a:t>This user then re-exported their STL file using different settings, and the problem seems fixed in this view.</a:t>
            </a:r>
          </a:p>
          <a:p>
            <a:pPr marL="0" indent="0">
              <a:buNone/>
            </a:pPr>
            <a:r>
              <a:rPr lang="en-GB" sz="1700" dirty="0" smtClean="0">
                <a:solidFill>
                  <a:srgbClr val="00B0F0"/>
                </a:solidFill>
              </a:rPr>
              <a:t>Note: it takes seconds to check in this way.</a:t>
            </a:r>
          </a:p>
          <a:p>
            <a:pPr marL="0" indent="0">
              <a:buNone/>
            </a:pPr>
            <a:r>
              <a:rPr lang="en-GB" sz="1700" dirty="0" smtClean="0">
                <a:solidFill>
                  <a:srgbClr val="00B0F0"/>
                </a:solidFill>
              </a:rPr>
              <a:t>The  file won’t print properly with ‘issues’ so tends to waste a few hours of printing time. </a:t>
            </a:r>
            <a:endParaRPr lang="en-GB" sz="1700" dirty="0">
              <a:solidFill>
                <a:srgbClr val="00B0F0"/>
              </a:solidFill>
            </a:endParaRPr>
          </a:p>
        </p:txBody>
      </p:sp>
      <p:sp>
        <p:nvSpPr>
          <p:cNvPr id="9" name="Text Placeholder 2"/>
          <p:cNvSpPr txBox="1">
            <a:spLocks/>
          </p:cNvSpPr>
          <p:nvPr/>
        </p:nvSpPr>
        <p:spPr>
          <a:xfrm>
            <a:off x="6161469" y="3663724"/>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600" dirty="0" smtClean="0">
                <a:solidFill>
                  <a:srgbClr val="00B0F0"/>
                </a:solidFill>
              </a:rPr>
              <a:t>Version 3 of file!</a:t>
            </a:r>
          </a:p>
        </p:txBody>
      </p:sp>
      <p:sp>
        <p:nvSpPr>
          <p:cNvPr id="11" name="Title 1"/>
          <p:cNvSpPr>
            <a:spLocks noGrp="1"/>
          </p:cNvSpPr>
          <p:nvPr>
            <p:ph type="title"/>
          </p:nvPr>
        </p:nvSpPr>
        <p:spPr>
          <a:xfrm>
            <a:off x="2209800" y="196998"/>
            <a:ext cx="7086600" cy="857646"/>
          </a:xfrm>
        </p:spPr>
        <p:txBody>
          <a:bodyPr/>
          <a:lstStyle/>
          <a:p>
            <a:pPr algn="ctr"/>
            <a:r>
              <a:rPr lang="en-GB" dirty="0" smtClean="0"/>
              <a:t>Checking Your STL File For Errors</a:t>
            </a:r>
            <a:endParaRPr lang="en-GB" dirty="0">
              <a:solidFill>
                <a:schemeClr val="tx2">
                  <a:lumMod val="75000"/>
                </a:schemeClr>
              </a:solidFill>
            </a:endParaRPr>
          </a:p>
        </p:txBody>
      </p:sp>
    </p:spTree>
    <p:extLst>
      <p:ext uri="{BB962C8B-B14F-4D97-AF65-F5344CB8AC3E}">
        <p14:creationId xmlns:p14="http://schemas.microsoft.com/office/powerpoint/2010/main" val="261302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3" name="Text Placeholder 2"/>
          <p:cNvSpPr>
            <a:spLocks noGrp="1"/>
          </p:cNvSpPr>
          <p:nvPr>
            <p:ph idx="1"/>
          </p:nvPr>
        </p:nvSpPr>
        <p:spPr>
          <a:xfrm>
            <a:off x="0" y="1066800"/>
            <a:ext cx="9144000" cy="5468471"/>
          </a:xfrm>
        </p:spPr>
        <p:txBody>
          <a:bodyPr anchor="t">
            <a:normAutofit/>
          </a:bodyPr>
          <a:lstStyle/>
          <a:p>
            <a:r>
              <a:rPr lang="en-GB" dirty="0" smtClean="0">
                <a:solidFill>
                  <a:srgbClr val="D7D6A0"/>
                </a:solidFill>
              </a:rPr>
              <a:t>A quick check of STL files can be done with a viewer</a:t>
            </a:r>
          </a:p>
          <a:p>
            <a:pPr lvl="1"/>
            <a:r>
              <a:rPr lang="en-GB" dirty="0" smtClean="0">
                <a:solidFill>
                  <a:srgbClr val="D7D6A0"/>
                </a:solidFill>
              </a:rPr>
              <a:t>E.g. go to www.viewstl.com and drag/drop (or upload) your (&lt;35MB) STL file.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37297"/>
            <a:ext cx="10561604" cy="5938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2"/>
          <p:cNvSpPr txBox="1">
            <a:spLocks/>
          </p:cNvSpPr>
          <p:nvPr/>
        </p:nvSpPr>
        <p:spPr>
          <a:xfrm>
            <a:off x="0" y="2667000"/>
            <a:ext cx="2331234" cy="4836013"/>
          </a:xfrm>
          <a:prstGeom prst="rect">
            <a:avLst/>
          </a:prstGeom>
        </p:spPr>
        <p:txBody>
          <a:bodyPr vert="horz" lIns="91440" tIns="45720" rIns="91440" bIns="45720" rtlCol="0" anchor="t">
            <a:normAutofit fontScale="85000" lnSpcReduction="10000"/>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700" dirty="0" smtClean="0">
                <a:solidFill>
                  <a:srgbClr val="FF0000"/>
                </a:solidFill>
              </a:rPr>
              <a:t>Also important to keep an eye on the size of your model: the </a:t>
            </a:r>
            <a:r>
              <a:rPr lang="en-GB" sz="1700" dirty="0" err="1" smtClean="0">
                <a:solidFill>
                  <a:srgbClr val="FF0000"/>
                </a:solidFill>
              </a:rPr>
              <a:t>IdeaWerk</a:t>
            </a:r>
            <a:r>
              <a:rPr lang="en-GB" sz="1700" dirty="0" smtClean="0">
                <a:solidFill>
                  <a:srgbClr val="FF0000"/>
                </a:solidFill>
              </a:rPr>
              <a:t> machine can print at most 150mm x 150mm x 140mm high.</a:t>
            </a:r>
          </a:p>
          <a:p>
            <a:pPr marL="0" indent="0">
              <a:buNone/>
            </a:pPr>
            <a:r>
              <a:rPr lang="en-GB" sz="1700" dirty="0" smtClean="0">
                <a:solidFill>
                  <a:srgbClr val="FF0000"/>
                </a:solidFill>
              </a:rPr>
              <a:t>Note that you can print long thin parts diagonally if that helps.</a:t>
            </a:r>
          </a:p>
          <a:p>
            <a:pPr marL="0" indent="0">
              <a:buNone/>
            </a:pPr>
            <a:r>
              <a:rPr lang="en-GB" sz="1700" dirty="0" smtClean="0">
                <a:solidFill>
                  <a:srgbClr val="FF0000"/>
                </a:solidFill>
              </a:rPr>
              <a:t>In this case, we could scale down the size of the part (see later on using </a:t>
            </a:r>
            <a:r>
              <a:rPr lang="en-GB" sz="1700" dirty="0" err="1" smtClean="0">
                <a:solidFill>
                  <a:srgbClr val="FF0000"/>
                </a:solidFill>
              </a:rPr>
              <a:t>DoreWare</a:t>
            </a:r>
            <a:r>
              <a:rPr lang="en-GB" sz="1700" dirty="0" smtClean="0">
                <a:solidFill>
                  <a:srgbClr val="FF0000"/>
                </a:solidFill>
              </a:rPr>
              <a:t>-P).</a:t>
            </a:r>
          </a:p>
          <a:p>
            <a:pPr marL="0" indent="0">
              <a:buNone/>
            </a:pPr>
            <a:r>
              <a:rPr lang="en-GB" sz="1700" dirty="0" smtClean="0">
                <a:solidFill>
                  <a:srgbClr val="FF0000"/>
                </a:solidFill>
              </a:rPr>
              <a:t>Note that excessive scaling down can reduce part thicknesses beyond what is practically printable/durable.</a:t>
            </a:r>
          </a:p>
          <a:p>
            <a:pPr marL="0" indent="0">
              <a:buNone/>
            </a:pPr>
            <a:endParaRPr lang="en-GB" sz="1700" dirty="0">
              <a:solidFill>
                <a:srgbClr val="FF0000"/>
              </a:solidFill>
            </a:endParaRPr>
          </a:p>
        </p:txBody>
      </p:sp>
      <p:sp>
        <p:nvSpPr>
          <p:cNvPr id="9" name="Text Placeholder 2"/>
          <p:cNvSpPr txBox="1">
            <a:spLocks/>
          </p:cNvSpPr>
          <p:nvPr/>
        </p:nvSpPr>
        <p:spPr>
          <a:xfrm>
            <a:off x="6161469" y="3663724"/>
            <a:ext cx="2331234" cy="5468471"/>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sz="1600" dirty="0" smtClean="0">
                <a:solidFill>
                  <a:srgbClr val="00B0F0"/>
                </a:solidFill>
              </a:rPr>
              <a:t>Version 3 of file!</a:t>
            </a:r>
          </a:p>
        </p:txBody>
      </p:sp>
      <p:sp>
        <p:nvSpPr>
          <p:cNvPr id="11" name="Title 1"/>
          <p:cNvSpPr>
            <a:spLocks noGrp="1"/>
          </p:cNvSpPr>
          <p:nvPr>
            <p:ph type="title"/>
          </p:nvPr>
        </p:nvSpPr>
        <p:spPr>
          <a:xfrm>
            <a:off x="2209800" y="196998"/>
            <a:ext cx="7086600" cy="857646"/>
          </a:xfrm>
        </p:spPr>
        <p:txBody>
          <a:bodyPr/>
          <a:lstStyle/>
          <a:p>
            <a:pPr algn="ctr"/>
            <a:r>
              <a:rPr lang="en-GB" dirty="0" smtClean="0"/>
              <a:t>Checking Your STL File For Errors</a:t>
            </a:r>
            <a:endParaRPr lang="en-GB" dirty="0">
              <a:solidFill>
                <a:schemeClr val="tx2">
                  <a:lumMod val="75000"/>
                </a:schemeClr>
              </a:solidFill>
            </a:endParaRPr>
          </a:p>
        </p:txBody>
      </p:sp>
      <p:cxnSp>
        <p:nvCxnSpPr>
          <p:cNvPr id="5" name="Straight Arrow Connector 4"/>
          <p:cNvCxnSpPr/>
          <p:nvPr/>
        </p:nvCxnSpPr>
        <p:spPr>
          <a:xfrm>
            <a:off x="2331234" y="3810000"/>
            <a:ext cx="4602966"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6887" y="152400"/>
            <a:ext cx="7887113" cy="924475"/>
          </a:xfrm>
        </p:spPr>
        <p:txBody>
          <a:bodyPr/>
          <a:lstStyle/>
          <a:p>
            <a:pPr algn="ctr"/>
            <a:r>
              <a:rPr lang="en-GB" dirty="0" smtClean="0"/>
              <a:t>Overview of These Notes </a:t>
            </a:r>
            <a:endParaRPr lang="en-GB" dirty="0"/>
          </a:p>
        </p:txBody>
      </p:sp>
      <p:sp>
        <p:nvSpPr>
          <p:cNvPr id="5" name="Content Placeholder 4"/>
          <p:cNvSpPr>
            <a:spLocks noGrp="1"/>
          </p:cNvSpPr>
          <p:nvPr>
            <p:ph idx="1"/>
          </p:nvPr>
        </p:nvSpPr>
        <p:spPr>
          <a:xfrm>
            <a:off x="533401" y="1219201"/>
            <a:ext cx="8915399" cy="4191000"/>
          </a:xfrm>
        </p:spPr>
        <p:txBody>
          <a:bodyPr>
            <a:normAutofit fontScale="92500"/>
          </a:bodyPr>
          <a:lstStyle/>
          <a:p>
            <a:r>
              <a:rPr lang="en-GB" sz="2200" dirty="0" smtClean="0"/>
              <a:t> Machines and Familiarisation</a:t>
            </a:r>
          </a:p>
          <a:p>
            <a:r>
              <a:rPr lang="en-GB" sz="2200" dirty="0" smtClean="0"/>
              <a:t> Materials (can skip want standard material offered)</a:t>
            </a:r>
          </a:p>
          <a:p>
            <a:r>
              <a:rPr lang="en-GB" sz="2200" dirty="0" smtClean="0"/>
              <a:t> Obtaining Things (STL Files) to Print Online (</a:t>
            </a:r>
            <a:r>
              <a:rPr lang="en-GB" sz="2200" dirty="0" err="1" smtClean="0"/>
              <a:t>Thingiverse</a:t>
            </a:r>
            <a:r>
              <a:rPr lang="en-GB" sz="2200" dirty="0" smtClean="0"/>
              <a:t>)</a:t>
            </a:r>
          </a:p>
          <a:p>
            <a:r>
              <a:rPr lang="en-GB" sz="2200" dirty="0"/>
              <a:t> </a:t>
            </a:r>
            <a:r>
              <a:rPr lang="en-GB" sz="2200" dirty="0" smtClean="0"/>
              <a:t>…Or Getting an STL File from Your CAD Package</a:t>
            </a:r>
          </a:p>
          <a:p>
            <a:r>
              <a:rPr lang="en-GB" sz="2200" dirty="0" smtClean="0"/>
              <a:t> Checking for Error Free STL File (viewstl.com)</a:t>
            </a:r>
          </a:p>
          <a:p>
            <a:r>
              <a:rPr lang="en-GB" sz="2200" dirty="0" smtClean="0"/>
              <a:t>Processing Your STL File For the 3D Printer (gives WTK File)</a:t>
            </a:r>
          </a:p>
          <a:p>
            <a:r>
              <a:rPr lang="en-GB" sz="2200" dirty="0" smtClean="0"/>
              <a:t>Printing you WTK on the 3D Printer</a:t>
            </a:r>
          </a:p>
          <a:p>
            <a:r>
              <a:rPr lang="en-GB" sz="2200" dirty="0" smtClean="0"/>
              <a:t>Charging for Materials Used</a:t>
            </a:r>
          </a:p>
          <a:p>
            <a:r>
              <a:rPr lang="en-GB" sz="2200" dirty="0" smtClean="0"/>
              <a:t>Health and Safety (Burns, Entrapment, Gassing and Fires!)</a:t>
            </a:r>
          </a:p>
          <a:p>
            <a:endParaRPr lang="en-GB" sz="2200" dirty="0" smtClean="0"/>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449" b="5449"/>
          <a:stretch/>
        </p:blipFill>
        <p:spPr bwMode="auto">
          <a:xfrm>
            <a:off x="2819400" y="5638800"/>
            <a:ext cx="6057900" cy="1008000"/>
          </a:xfrm>
          <a:prstGeom prst="rect">
            <a:avLst/>
          </a:prstGeom>
          <a:noFill/>
          <a:ln w="9525">
            <a:solidFill>
              <a:srgbClr val="C0E6F3"/>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55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67000"/>
            <a:ext cx="9144000" cy="1468800"/>
          </a:xfrm>
        </p:spPr>
        <p:txBody>
          <a:bodyPr/>
          <a:lstStyle/>
          <a:p>
            <a:pPr algn="ctr"/>
            <a:r>
              <a:rPr lang="en-GB" sz="3000" dirty="0" smtClean="0"/>
              <a:t>Processing Your STL File For the 3D Printer</a:t>
            </a:r>
            <a:br>
              <a:rPr lang="en-GB" sz="3000" dirty="0" smtClean="0"/>
            </a:br>
            <a:endParaRPr lang="en-GB" sz="3000" dirty="0">
              <a:solidFill>
                <a:schemeClr val="tx1"/>
              </a:solidFill>
            </a:endParaRPr>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3" name="Rounded Rectangle 2"/>
          <p:cNvSpPr/>
          <p:nvPr/>
        </p:nvSpPr>
        <p:spPr>
          <a:xfrm>
            <a:off x="152400" y="3886200"/>
            <a:ext cx="2102634" cy="121920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Online part source, such as </a:t>
            </a:r>
            <a:r>
              <a:rPr lang="en-GB" dirty="0" err="1" smtClean="0"/>
              <a:t>Thingiverse</a:t>
            </a:r>
            <a:endParaRPr lang="en-GB" dirty="0"/>
          </a:p>
        </p:txBody>
      </p:sp>
      <p:sp>
        <p:nvSpPr>
          <p:cNvPr id="7" name="Rounded Rectangle 6"/>
          <p:cNvSpPr/>
          <p:nvPr/>
        </p:nvSpPr>
        <p:spPr>
          <a:xfrm>
            <a:off x="152400" y="5562600"/>
            <a:ext cx="2102634" cy="121920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CAD Package</a:t>
            </a:r>
            <a:endParaRPr lang="en-GB" dirty="0"/>
          </a:p>
        </p:txBody>
      </p:sp>
      <p:sp>
        <p:nvSpPr>
          <p:cNvPr id="8" name="Rounded Rectangle 7"/>
          <p:cNvSpPr/>
          <p:nvPr/>
        </p:nvSpPr>
        <p:spPr>
          <a:xfrm>
            <a:off x="3612366" y="5562600"/>
            <a:ext cx="1340634" cy="1219200"/>
          </a:xfrm>
          <a:prstGeom prst="roundRect">
            <a:avLst/>
          </a:prstGeom>
          <a:solidFill>
            <a:srgbClr val="00B0F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STL File Checker</a:t>
            </a:r>
            <a:endParaRPr lang="en-GB" dirty="0"/>
          </a:p>
        </p:txBody>
      </p:sp>
      <p:cxnSp>
        <p:nvCxnSpPr>
          <p:cNvPr id="9" name="Straight Arrow Connector 8"/>
          <p:cNvCxnSpPr>
            <a:stCxn id="3" idx="3"/>
            <a:endCxn id="8" idx="1"/>
          </p:cNvCxnSpPr>
          <p:nvPr/>
        </p:nvCxnSpPr>
        <p:spPr>
          <a:xfrm>
            <a:off x="2255034" y="4495800"/>
            <a:ext cx="1357332" cy="1676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8" idx="1"/>
          </p:cNvCxnSpPr>
          <p:nvPr/>
        </p:nvCxnSpPr>
        <p:spPr>
          <a:xfrm>
            <a:off x="2255034" y="6172200"/>
            <a:ext cx="135733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26434" y="6211669"/>
            <a:ext cx="1783566" cy="646331"/>
          </a:xfrm>
          <a:prstGeom prst="rect">
            <a:avLst/>
          </a:prstGeom>
          <a:noFill/>
        </p:spPr>
        <p:txBody>
          <a:bodyPr wrap="square" rtlCol="0">
            <a:spAutoFit/>
          </a:bodyPr>
          <a:lstStyle/>
          <a:p>
            <a:pPr algn="ctr"/>
            <a:r>
              <a:rPr lang="en-GB" dirty="0" smtClean="0"/>
              <a:t>Unchecked STL File</a:t>
            </a:r>
            <a:endParaRPr lang="en-GB" dirty="0"/>
          </a:p>
        </p:txBody>
      </p:sp>
      <p:cxnSp>
        <p:nvCxnSpPr>
          <p:cNvPr id="14" name="Straight Arrow Connector 13"/>
          <p:cNvCxnSpPr/>
          <p:nvPr/>
        </p:nvCxnSpPr>
        <p:spPr>
          <a:xfrm>
            <a:off x="4953000" y="6172200"/>
            <a:ext cx="1357332"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5486400"/>
            <a:ext cx="1783566" cy="646331"/>
          </a:xfrm>
          <a:prstGeom prst="rect">
            <a:avLst/>
          </a:prstGeom>
          <a:noFill/>
        </p:spPr>
        <p:txBody>
          <a:bodyPr wrap="square" rtlCol="0">
            <a:spAutoFit/>
          </a:bodyPr>
          <a:lstStyle/>
          <a:p>
            <a:pPr algn="ctr"/>
            <a:r>
              <a:rPr lang="en-GB" dirty="0" smtClean="0"/>
              <a:t>Checked</a:t>
            </a:r>
            <a:br>
              <a:rPr lang="en-GB" dirty="0" smtClean="0"/>
            </a:br>
            <a:r>
              <a:rPr lang="en-GB" dirty="0" smtClean="0"/>
              <a:t>STL File</a:t>
            </a:r>
            <a:endParaRPr lang="en-GB" dirty="0"/>
          </a:p>
        </p:txBody>
      </p:sp>
      <p:sp>
        <p:nvSpPr>
          <p:cNvPr id="22" name="Rounded Rectangle 21"/>
          <p:cNvSpPr/>
          <p:nvPr/>
        </p:nvSpPr>
        <p:spPr>
          <a:xfrm>
            <a:off x="6324600" y="5562600"/>
            <a:ext cx="1524000" cy="1219200"/>
          </a:xfrm>
          <a:prstGeom prst="round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STL File Processor</a:t>
            </a:r>
            <a:endParaRPr lang="en-GB" dirty="0"/>
          </a:p>
        </p:txBody>
      </p:sp>
      <p:cxnSp>
        <p:nvCxnSpPr>
          <p:cNvPr id="23" name="Straight Arrow Connector 22"/>
          <p:cNvCxnSpPr/>
          <p:nvPr/>
        </p:nvCxnSpPr>
        <p:spPr>
          <a:xfrm>
            <a:off x="7862868" y="6172200"/>
            <a:ext cx="12960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89034" y="5238750"/>
            <a:ext cx="1783566" cy="923330"/>
          </a:xfrm>
          <a:prstGeom prst="rect">
            <a:avLst/>
          </a:prstGeom>
          <a:noFill/>
        </p:spPr>
        <p:txBody>
          <a:bodyPr wrap="square" rtlCol="0">
            <a:spAutoFit/>
          </a:bodyPr>
          <a:lstStyle/>
          <a:p>
            <a:pPr algn="ctr"/>
            <a:r>
              <a:rPr lang="en-GB" dirty="0" smtClean="0"/>
              <a:t>WTK File to </a:t>
            </a:r>
            <a:r>
              <a:rPr lang="en-GB" dirty="0" err="1" smtClean="0"/>
              <a:t>IdeaWerk</a:t>
            </a:r>
            <a:r>
              <a:rPr lang="en-GB" dirty="0" smtClean="0"/>
              <a:t> Machine</a:t>
            </a:r>
            <a:endParaRPr lang="en-GB" dirty="0"/>
          </a:p>
        </p:txBody>
      </p:sp>
    </p:spTree>
    <p:extLst>
      <p:ext uri="{BB962C8B-B14F-4D97-AF65-F5344CB8AC3E}">
        <p14:creationId xmlns:p14="http://schemas.microsoft.com/office/powerpoint/2010/main" val="23643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2000" fill="hold" grpId="0"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dirty="0" smtClean="0"/>
              <a:t>Processing STL Files</a:t>
            </a:r>
            <a:endParaRPr lang="en-GB" dirty="0">
              <a:solidFill>
                <a:schemeClr val="tx2">
                  <a:lumMod val="75000"/>
                </a:schemeClr>
              </a:solidFill>
            </a:endParaRPr>
          </a:p>
        </p:txBody>
      </p:sp>
      <p:sp>
        <p:nvSpPr>
          <p:cNvPr id="3" name="Text Placeholder 2"/>
          <p:cNvSpPr>
            <a:spLocks noGrp="1"/>
          </p:cNvSpPr>
          <p:nvPr>
            <p:ph idx="1"/>
          </p:nvPr>
        </p:nvSpPr>
        <p:spPr>
          <a:xfrm>
            <a:off x="228600" y="1313329"/>
            <a:ext cx="8915400" cy="5468471"/>
          </a:xfrm>
        </p:spPr>
        <p:txBody>
          <a:bodyPr anchor="t">
            <a:noAutofit/>
          </a:bodyPr>
          <a:lstStyle/>
          <a:p>
            <a:r>
              <a:rPr lang="en-GB" dirty="0" smtClean="0">
                <a:solidFill>
                  <a:srgbClr val="D7D6A0"/>
                </a:solidFill>
              </a:rPr>
              <a:t>To process the STL file into a WTK file which can be fed into the </a:t>
            </a:r>
            <a:r>
              <a:rPr lang="en-GB" dirty="0" err="1" smtClean="0">
                <a:solidFill>
                  <a:srgbClr val="D7D6A0"/>
                </a:solidFill>
              </a:rPr>
              <a:t>IdeaWerk</a:t>
            </a:r>
            <a:r>
              <a:rPr lang="en-GB" dirty="0" smtClean="0">
                <a:solidFill>
                  <a:srgbClr val="D7D6A0"/>
                </a:solidFill>
              </a:rPr>
              <a:t> machine, we use a package called </a:t>
            </a:r>
            <a:r>
              <a:rPr lang="en-GB" dirty="0" err="1" smtClean="0">
                <a:solidFill>
                  <a:srgbClr val="D7D6A0"/>
                </a:solidFill>
              </a:rPr>
              <a:t>DoreWare</a:t>
            </a:r>
            <a:r>
              <a:rPr lang="en-GB" dirty="0" smtClean="0">
                <a:solidFill>
                  <a:srgbClr val="D7D6A0"/>
                </a:solidFill>
              </a:rPr>
              <a:t>-P.</a:t>
            </a:r>
          </a:p>
          <a:p>
            <a:r>
              <a:rPr lang="en-GB" dirty="0" smtClean="0">
                <a:solidFill>
                  <a:srgbClr val="D7D6A0"/>
                </a:solidFill>
              </a:rPr>
              <a:t>You can install this on your own PC at your own risk from:</a:t>
            </a:r>
          </a:p>
          <a:p>
            <a:pPr marL="0" indent="0">
              <a:buNone/>
            </a:pPr>
            <a:r>
              <a:rPr lang="en-GB" dirty="0" smtClean="0">
                <a:solidFill>
                  <a:srgbClr val="D7D6A0"/>
                </a:solidFill>
              </a:rPr>
              <a:t>			www.dysoncentre.eng.cam.ac.uk/doreware</a:t>
            </a:r>
          </a:p>
          <a:p>
            <a:pPr marL="0" indent="0">
              <a:buNone/>
            </a:pPr>
            <a:r>
              <a:rPr lang="en-GB" dirty="0" smtClean="0">
                <a:solidFill>
                  <a:srgbClr val="D7D6A0"/>
                </a:solidFill>
              </a:rPr>
              <a:t>	or it is installed on the machine/s indicated near the 3D printers.</a:t>
            </a:r>
          </a:p>
          <a:p>
            <a:r>
              <a:rPr lang="en-GB" dirty="0" smtClean="0">
                <a:solidFill>
                  <a:srgbClr val="D7D6A0"/>
                </a:solidFill>
              </a:rPr>
              <a:t>The software takes the arrangement of triangles in 3D space, which represent your surface/s and turns them into instructions for making 2D layers.</a:t>
            </a:r>
          </a:p>
          <a:p>
            <a:r>
              <a:rPr lang="en-GB" dirty="0" smtClean="0">
                <a:solidFill>
                  <a:srgbClr val="D7D6A0"/>
                </a:solidFill>
              </a:rPr>
              <a:t>Instructions for such machines (including CNC milling machines) is known as G-code, which is instructions such as move X by so many millimetres, or move in an arc in the XY plane, centred on this point, etc.</a:t>
            </a:r>
          </a:p>
          <a:p>
            <a:r>
              <a:rPr lang="en-GB" dirty="0" err="1" smtClean="0">
                <a:solidFill>
                  <a:srgbClr val="D7D6A0"/>
                </a:solidFill>
              </a:rPr>
              <a:t>DoreWare</a:t>
            </a:r>
            <a:r>
              <a:rPr lang="en-GB" dirty="0" smtClean="0">
                <a:solidFill>
                  <a:srgbClr val="D7D6A0"/>
                </a:solidFill>
              </a:rPr>
              <a:t>-P modifies the G-code slightly into a WTK file format. Other 3D printers have other file formats (such as .</a:t>
            </a:r>
            <a:r>
              <a:rPr lang="en-GB" dirty="0" err="1" smtClean="0">
                <a:solidFill>
                  <a:srgbClr val="D7D6A0"/>
                </a:solidFill>
              </a:rPr>
              <a:t>makerbot</a:t>
            </a:r>
            <a:r>
              <a:rPr lang="en-GB" dirty="0" smtClean="0">
                <a:solidFill>
                  <a:srgbClr val="D7D6A0"/>
                </a:solidFill>
              </a:rPr>
              <a:t>, </a:t>
            </a:r>
            <a:r>
              <a:rPr lang="en-GB" dirty="0" err="1" smtClean="0">
                <a:solidFill>
                  <a:srgbClr val="D7D6A0"/>
                </a:solidFill>
              </a:rPr>
              <a:t>etc</a:t>
            </a:r>
            <a:r>
              <a:rPr lang="en-GB" dirty="0" smtClean="0">
                <a:solidFill>
                  <a:srgbClr val="D7D6A0"/>
                </a:solidFill>
              </a:rPr>
              <a:t>).</a:t>
            </a:r>
          </a:p>
        </p:txBody>
      </p:sp>
    </p:spTree>
    <p:extLst>
      <p:ext uri="{BB962C8B-B14F-4D97-AF65-F5344CB8AC3E}">
        <p14:creationId xmlns:p14="http://schemas.microsoft.com/office/powerpoint/2010/main" val="8175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911" b="-2911"/>
          <a:stretch/>
        </p:blipFill>
        <p:spPr bwMode="auto">
          <a:xfrm>
            <a:off x="0" y="1130842"/>
            <a:ext cx="1105947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sz="3000" dirty="0" smtClean="0"/>
              <a:t>Loading STL File into </a:t>
            </a:r>
            <a:r>
              <a:rPr lang="en-GB" sz="3000" dirty="0" err="1" smtClean="0"/>
              <a:t>DoreWare</a:t>
            </a:r>
            <a:r>
              <a:rPr lang="en-GB" sz="3000" dirty="0" smtClean="0"/>
              <a:t>-P</a:t>
            </a:r>
            <a:endParaRPr lang="en-GB" sz="3000" dirty="0">
              <a:solidFill>
                <a:schemeClr val="tx2">
                  <a:lumMod val="75000"/>
                </a:schemeClr>
              </a:solidFill>
            </a:endParaRPr>
          </a:p>
        </p:txBody>
      </p:sp>
      <p:sp>
        <p:nvSpPr>
          <p:cNvPr id="5" name="TextBox 4"/>
          <p:cNvSpPr txBox="1"/>
          <p:nvPr/>
        </p:nvSpPr>
        <p:spPr>
          <a:xfrm>
            <a:off x="533400" y="1905000"/>
            <a:ext cx="2971800" cy="646331"/>
          </a:xfrm>
          <a:prstGeom prst="rect">
            <a:avLst/>
          </a:prstGeom>
          <a:noFill/>
        </p:spPr>
        <p:txBody>
          <a:bodyPr wrap="square" rtlCol="0">
            <a:spAutoFit/>
          </a:bodyPr>
          <a:lstStyle/>
          <a:p>
            <a:r>
              <a:rPr lang="en-GB" b="1" dirty="0" smtClean="0">
                <a:solidFill>
                  <a:srgbClr val="FF0000"/>
                </a:solidFill>
              </a:rPr>
              <a:t>Use this button to import your STL file</a:t>
            </a:r>
            <a:endParaRPr lang="en-GB" b="1" dirty="0">
              <a:solidFill>
                <a:srgbClr val="FF0000"/>
              </a:solidFill>
            </a:endParaRPr>
          </a:p>
        </p:txBody>
      </p:sp>
      <p:cxnSp>
        <p:nvCxnSpPr>
          <p:cNvPr id="7" name="Straight Arrow Connector 6"/>
          <p:cNvCxnSpPr/>
          <p:nvPr/>
        </p:nvCxnSpPr>
        <p:spPr>
          <a:xfrm flipH="1" flipV="1">
            <a:off x="457200" y="1600200"/>
            <a:ext cx="304800" cy="3231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529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95" b="-2895"/>
          <a:stretch/>
        </p:blipFill>
        <p:spPr bwMode="auto">
          <a:xfrm>
            <a:off x="0" y="1123950"/>
            <a:ext cx="1105947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sz="3000" dirty="0" smtClean="0"/>
              <a:t>Manipulating Object in </a:t>
            </a:r>
            <a:r>
              <a:rPr lang="en-GB" sz="3000" dirty="0" err="1" smtClean="0"/>
              <a:t>DoreWare</a:t>
            </a:r>
            <a:r>
              <a:rPr lang="en-GB" sz="3000" dirty="0" smtClean="0"/>
              <a:t>-P</a:t>
            </a:r>
            <a:endParaRPr lang="en-GB" sz="3000" dirty="0">
              <a:solidFill>
                <a:schemeClr val="tx2">
                  <a:lumMod val="75000"/>
                </a:schemeClr>
              </a:solidFill>
            </a:endParaRPr>
          </a:p>
        </p:txBody>
      </p:sp>
      <p:cxnSp>
        <p:nvCxnSpPr>
          <p:cNvPr id="7" name="Straight Arrow Connector 6"/>
          <p:cNvCxnSpPr/>
          <p:nvPr/>
        </p:nvCxnSpPr>
        <p:spPr>
          <a:xfrm flipH="1">
            <a:off x="5695950" y="2620328"/>
            <a:ext cx="247650" cy="45720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1800" y="1143000"/>
            <a:ext cx="6286500" cy="1477328"/>
          </a:xfrm>
          <a:prstGeom prst="rect">
            <a:avLst/>
          </a:prstGeom>
          <a:noFill/>
        </p:spPr>
        <p:txBody>
          <a:bodyPr wrap="square" rtlCol="0">
            <a:spAutoFit/>
          </a:bodyPr>
          <a:lstStyle/>
          <a:p>
            <a:r>
              <a:rPr lang="en-GB" b="1" dirty="0" smtClean="0">
                <a:solidFill>
                  <a:srgbClr val="FF0000"/>
                </a:solidFill>
              </a:rPr>
              <a:t>Purple means it will fit within what the </a:t>
            </a:r>
            <a:r>
              <a:rPr lang="en-GB" b="1" dirty="0" err="1" smtClean="0">
                <a:solidFill>
                  <a:srgbClr val="FF0000"/>
                </a:solidFill>
              </a:rPr>
              <a:t>IdeaWerk</a:t>
            </a:r>
            <a:r>
              <a:rPr lang="en-GB" b="1" dirty="0" smtClean="0">
                <a:solidFill>
                  <a:srgbClr val="FF0000"/>
                </a:solidFill>
              </a:rPr>
              <a:t> machine can print.</a:t>
            </a:r>
            <a:br>
              <a:rPr lang="en-GB" b="1" dirty="0" smtClean="0">
                <a:solidFill>
                  <a:srgbClr val="FF0000"/>
                </a:solidFill>
              </a:rPr>
            </a:br>
            <a:r>
              <a:rPr lang="en-GB" b="1" dirty="0" smtClean="0">
                <a:solidFill>
                  <a:srgbClr val="FF0000"/>
                </a:solidFill>
              </a:rPr>
              <a:t>Green means that is it outside of this space and may need scaling down, or may just need relocating, or maybe both.</a:t>
            </a:r>
            <a:endParaRPr lang="en-GB" b="1" dirty="0">
              <a:solidFill>
                <a:srgbClr val="FF0000"/>
              </a:solidFill>
            </a:endParaRPr>
          </a:p>
        </p:txBody>
      </p:sp>
      <p:sp>
        <p:nvSpPr>
          <p:cNvPr id="13" name="TextBox 12"/>
          <p:cNvSpPr txBox="1"/>
          <p:nvPr/>
        </p:nvSpPr>
        <p:spPr>
          <a:xfrm>
            <a:off x="647700" y="2514600"/>
            <a:ext cx="6286500" cy="1754326"/>
          </a:xfrm>
          <a:prstGeom prst="rect">
            <a:avLst/>
          </a:prstGeom>
          <a:noFill/>
        </p:spPr>
        <p:txBody>
          <a:bodyPr wrap="square" rtlCol="0">
            <a:spAutoFit/>
          </a:bodyPr>
          <a:lstStyle/>
          <a:p>
            <a:r>
              <a:rPr lang="en-GB" b="1" dirty="0" smtClean="0">
                <a:solidFill>
                  <a:schemeClr val="tx2">
                    <a:lumMod val="75000"/>
                  </a:schemeClr>
                </a:solidFill>
              </a:rPr>
              <a:t>Manipulate the</a:t>
            </a:r>
          </a:p>
          <a:p>
            <a:r>
              <a:rPr lang="en-GB" b="1" dirty="0" smtClean="0">
                <a:solidFill>
                  <a:schemeClr val="tx2">
                    <a:lumMod val="75000"/>
                  </a:schemeClr>
                </a:solidFill>
              </a:rPr>
              <a:t>object (you may</a:t>
            </a:r>
          </a:p>
          <a:p>
            <a:r>
              <a:rPr lang="en-GB" b="1" dirty="0" smtClean="0">
                <a:solidFill>
                  <a:schemeClr val="tx2">
                    <a:lumMod val="75000"/>
                  </a:schemeClr>
                </a:solidFill>
              </a:rPr>
              <a:t>need to click on</a:t>
            </a:r>
          </a:p>
          <a:p>
            <a:r>
              <a:rPr lang="en-GB" b="1" dirty="0" smtClean="0">
                <a:solidFill>
                  <a:schemeClr val="tx2">
                    <a:lumMod val="75000"/>
                  </a:schemeClr>
                </a:solidFill>
              </a:rPr>
              <a:t>your object first</a:t>
            </a:r>
          </a:p>
          <a:p>
            <a:r>
              <a:rPr lang="en-GB" b="1" dirty="0" smtClean="0">
                <a:solidFill>
                  <a:schemeClr val="tx2">
                    <a:lumMod val="75000"/>
                  </a:schemeClr>
                </a:solidFill>
              </a:rPr>
              <a:t>to make symbols </a:t>
            </a:r>
          </a:p>
          <a:p>
            <a:r>
              <a:rPr lang="en-GB" b="1" dirty="0" smtClean="0">
                <a:solidFill>
                  <a:schemeClr val="tx2">
                    <a:lumMod val="75000"/>
                  </a:schemeClr>
                </a:solidFill>
              </a:rPr>
              <a:t>appear) using…</a:t>
            </a:r>
            <a:endParaRPr lang="en-GB" b="1" dirty="0">
              <a:solidFill>
                <a:schemeClr val="tx2">
                  <a:lumMod val="75000"/>
                </a:schemeClr>
              </a:solidFill>
            </a:endParaRPr>
          </a:p>
        </p:txBody>
      </p:sp>
      <p:sp>
        <p:nvSpPr>
          <p:cNvPr id="14" name="TextBox 13"/>
          <p:cNvSpPr txBox="1"/>
          <p:nvPr/>
        </p:nvSpPr>
        <p:spPr>
          <a:xfrm>
            <a:off x="647700" y="4343400"/>
            <a:ext cx="6286500" cy="369332"/>
          </a:xfrm>
          <a:prstGeom prst="rect">
            <a:avLst/>
          </a:prstGeom>
          <a:noFill/>
        </p:spPr>
        <p:txBody>
          <a:bodyPr wrap="square" rtlCol="0">
            <a:spAutoFit/>
          </a:bodyPr>
          <a:lstStyle/>
          <a:p>
            <a:r>
              <a:rPr lang="en-GB" b="1" dirty="0" smtClean="0"/>
              <a:t>x, y, z translations</a:t>
            </a:r>
            <a:endParaRPr lang="en-GB" b="1" dirty="0"/>
          </a:p>
        </p:txBody>
      </p:sp>
      <p:sp>
        <p:nvSpPr>
          <p:cNvPr id="15" name="TextBox 14"/>
          <p:cNvSpPr txBox="1"/>
          <p:nvPr/>
        </p:nvSpPr>
        <p:spPr>
          <a:xfrm>
            <a:off x="685800" y="5040868"/>
            <a:ext cx="6286500" cy="369332"/>
          </a:xfrm>
          <a:prstGeom prst="rect">
            <a:avLst/>
          </a:prstGeom>
          <a:noFill/>
        </p:spPr>
        <p:txBody>
          <a:bodyPr wrap="square" rtlCol="0">
            <a:spAutoFit/>
          </a:bodyPr>
          <a:lstStyle/>
          <a:p>
            <a:r>
              <a:rPr lang="en-GB" b="1" dirty="0" smtClean="0">
                <a:solidFill>
                  <a:srgbClr val="99FF33"/>
                </a:solidFill>
              </a:rPr>
              <a:t>x, y, z rotations</a:t>
            </a:r>
            <a:endParaRPr lang="en-GB" b="1" dirty="0">
              <a:solidFill>
                <a:srgbClr val="99FF33"/>
              </a:solidFill>
            </a:endParaRPr>
          </a:p>
        </p:txBody>
      </p:sp>
      <p:sp>
        <p:nvSpPr>
          <p:cNvPr id="16" name="TextBox 15"/>
          <p:cNvSpPr txBox="1"/>
          <p:nvPr/>
        </p:nvSpPr>
        <p:spPr>
          <a:xfrm>
            <a:off x="685800" y="5562600"/>
            <a:ext cx="6286500" cy="646331"/>
          </a:xfrm>
          <a:prstGeom prst="rect">
            <a:avLst/>
          </a:prstGeom>
          <a:noFill/>
        </p:spPr>
        <p:txBody>
          <a:bodyPr wrap="square" rtlCol="0">
            <a:spAutoFit/>
          </a:bodyPr>
          <a:lstStyle/>
          <a:p>
            <a:r>
              <a:rPr lang="en-GB" b="1" dirty="0">
                <a:solidFill>
                  <a:srgbClr val="00B0F0"/>
                </a:solidFill>
              </a:rPr>
              <a:t>s</a:t>
            </a:r>
            <a:r>
              <a:rPr lang="en-GB" b="1" dirty="0" smtClean="0">
                <a:solidFill>
                  <a:srgbClr val="00B0F0"/>
                </a:solidFill>
              </a:rPr>
              <a:t>caling – all axes</a:t>
            </a:r>
          </a:p>
          <a:p>
            <a:r>
              <a:rPr lang="en-GB" b="1" dirty="0" err="1" smtClean="0">
                <a:solidFill>
                  <a:srgbClr val="00B0F0"/>
                </a:solidFill>
              </a:rPr>
              <a:t>simulatanously</a:t>
            </a:r>
            <a:endParaRPr lang="en-GB" b="1" dirty="0">
              <a:solidFill>
                <a:srgbClr val="00B0F0"/>
              </a:solidFill>
            </a:endParaRPr>
          </a:p>
        </p:txBody>
      </p:sp>
      <p:sp>
        <p:nvSpPr>
          <p:cNvPr id="17" name="TextBox 16"/>
          <p:cNvSpPr txBox="1"/>
          <p:nvPr/>
        </p:nvSpPr>
        <p:spPr>
          <a:xfrm>
            <a:off x="647700" y="6248400"/>
            <a:ext cx="8610600" cy="646331"/>
          </a:xfrm>
          <a:prstGeom prst="rect">
            <a:avLst/>
          </a:prstGeom>
          <a:noFill/>
        </p:spPr>
        <p:txBody>
          <a:bodyPr wrap="square" rtlCol="0">
            <a:spAutoFit/>
          </a:bodyPr>
          <a:lstStyle/>
          <a:p>
            <a:r>
              <a:rPr lang="en-GB" b="1" dirty="0" smtClean="0">
                <a:solidFill>
                  <a:schemeClr val="tx2">
                    <a:lumMod val="75000"/>
                  </a:schemeClr>
                </a:solidFill>
              </a:rPr>
              <a:t>…or if you made the object yourself, if may be easier to do more specialist ‘tweaks’ in the original drawing package.</a:t>
            </a:r>
            <a:endParaRPr lang="en-GB" b="1" dirty="0">
              <a:solidFill>
                <a:schemeClr val="tx2">
                  <a:lumMod val="75000"/>
                </a:schemeClr>
              </a:solidFill>
            </a:endParaRPr>
          </a:p>
        </p:txBody>
      </p:sp>
      <p:cxnSp>
        <p:nvCxnSpPr>
          <p:cNvPr id="18" name="Straight Arrow Connector 17"/>
          <p:cNvCxnSpPr/>
          <p:nvPr/>
        </p:nvCxnSpPr>
        <p:spPr>
          <a:xfrm flipH="1" flipV="1">
            <a:off x="457200" y="4572000"/>
            <a:ext cx="24765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57200" y="5238750"/>
            <a:ext cx="247650" cy="0"/>
          </a:xfrm>
          <a:prstGeom prst="straightConnector1">
            <a:avLst/>
          </a:prstGeom>
          <a:ln w="28575">
            <a:solidFill>
              <a:srgbClr val="99FF33"/>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57200" y="5867400"/>
            <a:ext cx="247650"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20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95" b="-2895"/>
          <a:stretch/>
        </p:blipFill>
        <p:spPr bwMode="auto">
          <a:xfrm>
            <a:off x="0" y="1123950"/>
            <a:ext cx="1105947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cxnSp>
        <p:nvCxnSpPr>
          <p:cNvPr id="7" name="Straight Arrow Connector 6"/>
          <p:cNvCxnSpPr/>
          <p:nvPr/>
        </p:nvCxnSpPr>
        <p:spPr>
          <a:xfrm flipH="1" flipV="1">
            <a:off x="381000" y="3505201"/>
            <a:ext cx="457200" cy="2743199"/>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800" y="6248400"/>
            <a:ext cx="7772400" cy="646331"/>
          </a:xfrm>
          <a:prstGeom prst="rect">
            <a:avLst/>
          </a:prstGeom>
          <a:noFill/>
        </p:spPr>
        <p:txBody>
          <a:bodyPr wrap="square" rtlCol="0">
            <a:spAutoFit/>
          </a:bodyPr>
          <a:lstStyle/>
          <a:p>
            <a:r>
              <a:rPr lang="en-GB" b="1" dirty="0" smtClean="0">
                <a:solidFill>
                  <a:srgbClr val="00B0F0"/>
                </a:solidFill>
              </a:rPr>
              <a:t>When you’re ready to start producing G-code for your item, click on G and the above option interface will open.</a:t>
            </a:r>
            <a:endParaRPr lang="en-GB" b="1" dirty="0">
              <a:solidFill>
                <a:srgbClr val="00B0F0"/>
              </a:solidFill>
            </a:endParaRPr>
          </a:p>
        </p:txBody>
      </p:sp>
    </p:spTree>
    <p:extLst>
      <p:ext uri="{BB962C8B-B14F-4D97-AF65-F5344CB8AC3E}">
        <p14:creationId xmlns:p14="http://schemas.microsoft.com/office/powerpoint/2010/main" val="2183673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48874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1219200"/>
            <a:ext cx="4114800" cy="4247317"/>
          </a:xfrm>
          <a:prstGeom prst="rect">
            <a:avLst/>
          </a:prstGeom>
          <a:noFill/>
        </p:spPr>
        <p:txBody>
          <a:bodyPr wrap="square" rtlCol="0">
            <a:spAutoFit/>
          </a:bodyPr>
          <a:lstStyle/>
          <a:p>
            <a:r>
              <a:rPr lang="en-GB" dirty="0" smtClean="0"/>
              <a:t>3D printed objects are rarely solid – the consist of a honeycomb centre and a solid shell.</a:t>
            </a:r>
          </a:p>
          <a:p>
            <a:endParaRPr lang="en-GB" dirty="0"/>
          </a:p>
          <a:p>
            <a:r>
              <a:rPr lang="en-GB" dirty="0" smtClean="0">
                <a:solidFill>
                  <a:srgbClr val="00B0F0"/>
                </a:solidFill>
              </a:rPr>
              <a:t>“Fill density” allows you to vary the amount of material in the honeycomb.</a:t>
            </a:r>
          </a:p>
          <a:p>
            <a:endParaRPr lang="en-GB" dirty="0">
              <a:solidFill>
                <a:srgbClr val="00B0F0"/>
              </a:solidFill>
            </a:endParaRPr>
          </a:p>
          <a:p>
            <a:r>
              <a:rPr lang="en-GB" dirty="0" smtClean="0">
                <a:solidFill>
                  <a:srgbClr val="FFC000"/>
                </a:solidFill>
              </a:rPr>
              <a:t>“Shells” enables you to vary the thickness of the solid shell.</a:t>
            </a:r>
          </a:p>
          <a:p>
            <a:endParaRPr lang="en-GB" dirty="0">
              <a:solidFill>
                <a:srgbClr val="00B0F0"/>
              </a:solidFill>
            </a:endParaRPr>
          </a:p>
          <a:p>
            <a:r>
              <a:rPr lang="en-GB" dirty="0" smtClean="0"/>
              <a:t>What to pick will vary a little depending on what you want the part for, but the default setting for both is not a bad start point.</a:t>
            </a:r>
            <a:endParaRPr lang="en-GB" dirty="0"/>
          </a:p>
        </p:txBody>
      </p:sp>
      <p:cxnSp>
        <p:nvCxnSpPr>
          <p:cNvPr id="6" name="Straight Arrow Connector 5"/>
          <p:cNvCxnSpPr/>
          <p:nvPr/>
        </p:nvCxnSpPr>
        <p:spPr>
          <a:xfrm flipH="1" flipV="1">
            <a:off x="2590800" y="1752600"/>
            <a:ext cx="2296674" cy="990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590800" y="2743200"/>
            <a:ext cx="2296674" cy="990600"/>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48874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1219200"/>
            <a:ext cx="4114800" cy="2862322"/>
          </a:xfrm>
          <a:prstGeom prst="rect">
            <a:avLst/>
          </a:prstGeom>
          <a:noFill/>
          <a:ln>
            <a:noFill/>
          </a:ln>
        </p:spPr>
        <p:txBody>
          <a:bodyPr wrap="square" rtlCol="0">
            <a:spAutoFit/>
          </a:bodyPr>
          <a:lstStyle/>
          <a:p>
            <a:r>
              <a:rPr lang="en-GB" dirty="0" smtClean="0">
                <a:solidFill>
                  <a:srgbClr val="00B0F0"/>
                </a:solidFill>
              </a:rPr>
              <a:t>How thick a layer (in mm) the printer tries to lay down at once, and how fast it is traversing will have an effect in print quality.</a:t>
            </a:r>
          </a:p>
          <a:p>
            <a:endParaRPr lang="en-GB" dirty="0"/>
          </a:p>
          <a:p>
            <a:r>
              <a:rPr lang="en-GB" dirty="0" smtClean="0"/>
              <a:t>0.2mm and standard print speed seem to produce good results, as do faster and thicker settings for crude items.</a:t>
            </a:r>
          </a:p>
          <a:p>
            <a:endParaRPr lang="en-GB" dirty="0"/>
          </a:p>
        </p:txBody>
      </p:sp>
      <p:cxnSp>
        <p:nvCxnSpPr>
          <p:cNvPr id="6" name="Straight Arrow Connector 5"/>
          <p:cNvCxnSpPr/>
          <p:nvPr/>
        </p:nvCxnSpPr>
        <p:spPr>
          <a:xfrm flipH="1">
            <a:off x="2443737" y="1447800"/>
            <a:ext cx="2585463" cy="6858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43738" y="2133600"/>
            <a:ext cx="2585462" cy="11049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13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48874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1219200"/>
            <a:ext cx="4114800" cy="3693319"/>
          </a:xfrm>
          <a:prstGeom prst="rect">
            <a:avLst/>
          </a:prstGeom>
          <a:noFill/>
          <a:ln>
            <a:noFill/>
          </a:ln>
        </p:spPr>
        <p:txBody>
          <a:bodyPr wrap="square" rtlCol="0">
            <a:spAutoFit/>
          </a:bodyPr>
          <a:lstStyle/>
          <a:p>
            <a:r>
              <a:rPr lang="en-GB" dirty="0" smtClean="0">
                <a:solidFill>
                  <a:srgbClr val="00B0F0"/>
                </a:solidFill>
              </a:rPr>
              <a:t>Raft produces a layer under your item, which helps it to stay stuck to the print bed, whilst the item is being printed. </a:t>
            </a:r>
          </a:p>
          <a:p>
            <a:endParaRPr lang="en-GB" dirty="0">
              <a:solidFill>
                <a:srgbClr val="00B0F0"/>
              </a:solidFill>
            </a:endParaRPr>
          </a:p>
          <a:p>
            <a:r>
              <a:rPr lang="en-GB" dirty="0" smtClean="0">
                <a:solidFill>
                  <a:srgbClr val="00B0F0"/>
                </a:solidFill>
              </a:rPr>
              <a:t>It will easily peel away from your item, and we </a:t>
            </a:r>
            <a:r>
              <a:rPr lang="en-GB" u="sng" dirty="0" smtClean="0">
                <a:solidFill>
                  <a:srgbClr val="00B0F0"/>
                </a:solidFill>
              </a:rPr>
              <a:t>do not </a:t>
            </a:r>
            <a:r>
              <a:rPr lang="en-GB" dirty="0" smtClean="0">
                <a:solidFill>
                  <a:srgbClr val="00B0F0"/>
                </a:solidFill>
              </a:rPr>
              <a:t>recommend you untick this option!</a:t>
            </a:r>
          </a:p>
          <a:p>
            <a:endParaRPr lang="en-GB" dirty="0">
              <a:solidFill>
                <a:srgbClr val="00B0F0"/>
              </a:solidFill>
            </a:endParaRPr>
          </a:p>
          <a:p>
            <a:r>
              <a:rPr lang="en-GB" dirty="0" smtClean="0">
                <a:solidFill>
                  <a:srgbClr val="00B0F0"/>
                </a:solidFill>
              </a:rPr>
              <a:t>The raft also helps to compensate for any misalignment and/or irregularity in the bed.</a:t>
            </a:r>
          </a:p>
          <a:p>
            <a:endParaRPr lang="en-GB" dirty="0"/>
          </a:p>
        </p:txBody>
      </p:sp>
      <p:cxnSp>
        <p:nvCxnSpPr>
          <p:cNvPr id="6" name="Straight Arrow Connector 5"/>
          <p:cNvCxnSpPr/>
          <p:nvPr/>
        </p:nvCxnSpPr>
        <p:spPr>
          <a:xfrm flipH="1">
            <a:off x="4324351" y="1409700"/>
            <a:ext cx="685800" cy="152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7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76200"/>
            <a:ext cx="7086600" cy="857646"/>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 b="55105"/>
          <a:stretch/>
        </p:blipFill>
        <p:spPr bwMode="auto">
          <a:xfrm>
            <a:off x="0" y="1085850"/>
            <a:ext cx="4887474" cy="25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76800" y="762000"/>
            <a:ext cx="4267200" cy="6186309"/>
          </a:xfrm>
          <a:prstGeom prst="rect">
            <a:avLst/>
          </a:prstGeom>
          <a:noFill/>
          <a:ln>
            <a:noFill/>
          </a:ln>
        </p:spPr>
        <p:txBody>
          <a:bodyPr wrap="square" rtlCol="0">
            <a:spAutoFit/>
          </a:bodyPr>
          <a:lstStyle/>
          <a:p>
            <a:r>
              <a:rPr lang="en-GB" dirty="0" smtClean="0"/>
              <a:t>“Support” refers to temporary (break away) vertical columns which the printer prints under your item, to help the printer print runs of material which would otherwise constitute it trying to lay down molten plastic in mid air, which wouldn’t work.</a:t>
            </a:r>
          </a:p>
          <a:p>
            <a:endParaRPr lang="en-GB" sz="900" dirty="0"/>
          </a:p>
          <a:p>
            <a:r>
              <a:rPr lang="en-GB" dirty="0" smtClean="0"/>
              <a:t>Our two options here are</a:t>
            </a:r>
          </a:p>
          <a:p>
            <a:endParaRPr lang="en-GB" sz="900" dirty="0" smtClean="0"/>
          </a:p>
          <a:p>
            <a:pPr marL="742950" lvl="1" indent="-285750">
              <a:buFont typeface="Arial" panose="020B0604020202020204" pitchFamily="34" charset="0"/>
              <a:buChar char="•"/>
            </a:pPr>
            <a:r>
              <a:rPr lang="en-GB" dirty="0">
                <a:solidFill>
                  <a:srgbClr val="00B0F0"/>
                </a:solidFill>
              </a:rPr>
              <a:t>E</a:t>
            </a:r>
            <a:r>
              <a:rPr lang="en-GB" dirty="0" smtClean="0">
                <a:solidFill>
                  <a:srgbClr val="00B0F0"/>
                </a:solidFill>
              </a:rPr>
              <a:t>xterior support (i.e. underneath it, between it and the bed/raft).</a:t>
            </a:r>
          </a:p>
          <a:p>
            <a:pPr marL="285750" indent="-285750">
              <a:buFont typeface="Arial" panose="020B0604020202020204" pitchFamily="34" charset="0"/>
              <a:buChar char="•"/>
            </a:pPr>
            <a:endParaRPr lang="en-GB" sz="900" dirty="0"/>
          </a:p>
          <a:p>
            <a:pPr marL="742950" lvl="1" indent="-285750">
              <a:buFont typeface="Arial" panose="020B0604020202020204" pitchFamily="34" charset="0"/>
              <a:buChar char="•"/>
            </a:pPr>
            <a:r>
              <a:rPr lang="en-GB" dirty="0" smtClean="0">
                <a:solidFill>
                  <a:srgbClr val="FF0000"/>
                </a:solidFill>
              </a:rPr>
              <a:t>Full support (where all overhangs further up are also supported.</a:t>
            </a:r>
          </a:p>
          <a:p>
            <a:pPr marL="285750" indent="-285750">
              <a:buFont typeface="Arial" panose="020B0604020202020204" pitchFamily="34" charset="0"/>
              <a:buChar char="•"/>
            </a:pPr>
            <a:endParaRPr lang="en-GB" sz="900" dirty="0"/>
          </a:p>
          <a:p>
            <a:r>
              <a:rPr lang="en-GB" dirty="0"/>
              <a:t>	</a:t>
            </a:r>
            <a:r>
              <a:rPr lang="en-GB" dirty="0" smtClean="0"/>
              <a:t>(Note you can’t tick 	exterior </a:t>
            </a:r>
            <a:r>
              <a:rPr lang="en-GB" u="sng" dirty="0" smtClean="0"/>
              <a:t>and</a:t>
            </a:r>
            <a:r>
              <a:rPr lang="en-GB" dirty="0" smtClean="0"/>
              <a:t> full support, 	as exterior support is a 	subset of full support.)</a:t>
            </a:r>
          </a:p>
          <a:p>
            <a:endParaRPr lang="en-GB" dirty="0" smtClean="0"/>
          </a:p>
        </p:txBody>
      </p:sp>
      <p:grpSp>
        <p:nvGrpSpPr>
          <p:cNvPr id="12" name="Group 11"/>
          <p:cNvGrpSpPr/>
          <p:nvPr/>
        </p:nvGrpSpPr>
        <p:grpSpPr>
          <a:xfrm>
            <a:off x="-133350" y="3657600"/>
            <a:ext cx="2000250" cy="2736000"/>
            <a:chOff x="-133350" y="4191000"/>
            <a:chExt cx="2000250" cy="2736000"/>
          </a:xfrm>
        </p:grpSpPr>
        <p:sp>
          <p:nvSpPr>
            <p:cNvPr id="7" name="Up-Down Arrow 6"/>
            <p:cNvSpPr/>
            <p:nvPr/>
          </p:nvSpPr>
          <p:spPr>
            <a:xfrm>
              <a:off x="209550" y="4800600"/>
              <a:ext cx="1295400" cy="19609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419100" y="6781800"/>
              <a:ext cx="898917"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350" y="4191000"/>
              <a:ext cx="2000250" cy="923330"/>
            </a:xfrm>
            <a:prstGeom prst="rect">
              <a:avLst/>
            </a:prstGeom>
            <a:noFill/>
          </p:spPr>
          <p:txBody>
            <a:bodyPr wrap="square" rtlCol="0">
              <a:spAutoFit/>
            </a:bodyPr>
            <a:lstStyle/>
            <a:p>
              <a:pPr algn="ctr"/>
              <a:r>
                <a:rPr lang="en-GB" dirty="0" smtClean="0"/>
                <a:t>Raft Only </a:t>
              </a:r>
              <a:r>
                <a:rPr lang="en-GB" b="1" dirty="0" smtClean="0"/>
                <a:t>(self supporting design</a:t>
              </a:r>
              <a:r>
                <a:rPr lang="en-GB" dirty="0" smtClean="0"/>
                <a:t>!!!)</a:t>
              </a:r>
              <a:endParaRPr lang="en-GB" dirty="0"/>
            </a:p>
          </p:txBody>
        </p:sp>
        <p:sp>
          <p:nvSpPr>
            <p:cNvPr id="11" name="Rectangle 10"/>
            <p:cNvSpPr/>
            <p:nvPr/>
          </p:nvSpPr>
          <p:spPr>
            <a:xfrm>
              <a:off x="0" y="4191000"/>
              <a:ext cx="1771650" cy="273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76200" y="6488668"/>
            <a:ext cx="7010400" cy="369332"/>
          </a:xfrm>
          <a:prstGeom prst="rect">
            <a:avLst/>
          </a:prstGeom>
          <a:noFill/>
        </p:spPr>
        <p:txBody>
          <a:bodyPr wrap="square" rtlCol="0">
            <a:spAutoFit/>
          </a:bodyPr>
          <a:lstStyle/>
          <a:p>
            <a:r>
              <a:rPr lang="en-GB" b="1" dirty="0" smtClean="0">
                <a:solidFill>
                  <a:srgbClr val="92D050"/>
                </a:solidFill>
              </a:rPr>
              <a:t>Trying to print green item. </a:t>
            </a:r>
            <a:r>
              <a:rPr lang="en-GB" b="1" dirty="0" smtClean="0">
                <a:solidFill>
                  <a:schemeClr val="tx2">
                    <a:lumMod val="75000"/>
                  </a:schemeClr>
                </a:solidFill>
              </a:rPr>
              <a:t>Support shown orange.</a:t>
            </a:r>
            <a:endParaRPr lang="en-GB" b="1" dirty="0">
              <a:solidFill>
                <a:schemeClr val="tx2">
                  <a:lumMod val="75000"/>
                </a:schemeClr>
              </a:solidFill>
            </a:endParaRPr>
          </a:p>
        </p:txBody>
      </p:sp>
      <p:grpSp>
        <p:nvGrpSpPr>
          <p:cNvPr id="29" name="Group 28"/>
          <p:cNvGrpSpPr/>
          <p:nvPr/>
        </p:nvGrpSpPr>
        <p:grpSpPr>
          <a:xfrm>
            <a:off x="1409700" y="3657600"/>
            <a:ext cx="2514600" cy="2736000"/>
            <a:chOff x="1409700" y="3657600"/>
            <a:chExt cx="2514600" cy="2736000"/>
          </a:xfrm>
        </p:grpSpPr>
        <p:sp>
          <p:nvSpPr>
            <p:cNvPr id="15" name="Up-Down Arrow 14"/>
            <p:cNvSpPr/>
            <p:nvPr/>
          </p:nvSpPr>
          <p:spPr>
            <a:xfrm>
              <a:off x="1981200" y="4267200"/>
              <a:ext cx="1295400" cy="19609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Connector 15"/>
            <p:cNvCxnSpPr/>
            <p:nvPr/>
          </p:nvCxnSpPr>
          <p:spPr>
            <a:xfrm>
              <a:off x="1905000" y="6248400"/>
              <a:ext cx="1440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409700" y="3657600"/>
              <a:ext cx="2514600" cy="646331"/>
            </a:xfrm>
            <a:prstGeom prst="rect">
              <a:avLst/>
            </a:prstGeom>
            <a:noFill/>
          </p:spPr>
          <p:txBody>
            <a:bodyPr wrap="square" rtlCol="0">
              <a:spAutoFit/>
            </a:bodyPr>
            <a:lstStyle/>
            <a:p>
              <a:pPr algn="ctr"/>
              <a:r>
                <a:rPr lang="en-GB" dirty="0" smtClean="0">
                  <a:solidFill>
                    <a:srgbClr val="00B0F0"/>
                  </a:solidFill>
                </a:rPr>
                <a:t>Raft + exterior support</a:t>
              </a:r>
              <a:endParaRPr lang="en-GB" dirty="0">
                <a:solidFill>
                  <a:srgbClr val="00B0F0"/>
                </a:solidFill>
              </a:endParaRPr>
            </a:p>
          </p:txBody>
        </p:sp>
        <p:sp>
          <p:nvSpPr>
            <p:cNvPr id="18" name="Rectangle 17"/>
            <p:cNvSpPr/>
            <p:nvPr/>
          </p:nvSpPr>
          <p:spPr>
            <a:xfrm>
              <a:off x="1771650" y="3657600"/>
              <a:ext cx="1771650" cy="273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flipV="1">
              <a:off x="2038350" y="56388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238500" y="56388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209800" y="5791200"/>
              <a:ext cx="0" cy="43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362200" y="5943600"/>
              <a:ext cx="0" cy="288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028950" y="5848350"/>
              <a:ext cx="0" cy="396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838450" y="6019800"/>
              <a:ext cx="0" cy="216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3200400" y="3657600"/>
            <a:ext cx="2514600" cy="2736000"/>
            <a:chOff x="3200400" y="3657600"/>
            <a:chExt cx="2514600" cy="2736000"/>
          </a:xfrm>
        </p:grpSpPr>
        <p:grpSp>
          <p:nvGrpSpPr>
            <p:cNvPr id="19" name="Group 18"/>
            <p:cNvGrpSpPr/>
            <p:nvPr/>
          </p:nvGrpSpPr>
          <p:grpSpPr>
            <a:xfrm>
              <a:off x="3543300" y="3657600"/>
              <a:ext cx="1771650" cy="2736000"/>
              <a:chOff x="0" y="4191000"/>
              <a:chExt cx="1771650" cy="2736000"/>
            </a:xfrm>
          </p:grpSpPr>
          <p:sp>
            <p:nvSpPr>
              <p:cNvPr id="20" name="Up-Down Arrow 19"/>
              <p:cNvSpPr/>
              <p:nvPr/>
            </p:nvSpPr>
            <p:spPr>
              <a:xfrm>
                <a:off x="209550" y="4800600"/>
                <a:ext cx="1295400" cy="196095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0" y="4191000"/>
                <a:ext cx="1771650" cy="2736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p:cNvSpPr txBox="1"/>
            <p:nvPr/>
          </p:nvSpPr>
          <p:spPr>
            <a:xfrm>
              <a:off x="3200400" y="3657600"/>
              <a:ext cx="2514600" cy="646331"/>
            </a:xfrm>
            <a:prstGeom prst="rect">
              <a:avLst/>
            </a:prstGeom>
            <a:noFill/>
          </p:spPr>
          <p:txBody>
            <a:bodyPr wrap="square" rtlCol="0">
              <a:spAutoFit/>
            </a:bodyPr>
            <a:lstStyle/>
            <a:p>
              <a:pPr algn="ctr"/>
              <a:r>
                <a:rPr lang="en-GB" dirty="0" smtClean="0">
                  <a:solidFill>
                    <a:srgbClr val="FF0000"/>
                  </a:solidFill>
                </a:rPr>
                <a:t>Raft + full</a:t>
              </a:r>
              <a:br>
                <a:rPr lang="en-GB" dirty="0" smtClean="0">
                  <a:solidFill>
                    <a:srgbClr val="FF0000"/>
                  </a:solidFill>
                </a:rPr>
              </a:br>
              <a:r>
                <a:rPr lang="en-GB" dirty="0" smtClean="0">
                  <a:solidFill>
                    <a:srgbClr val="FF0000"/>
                  </a:solidFill>
                </a:rPr>
                <a:t>support</a:t>
              </a:r>
              <a:endParaRPr lang="en-GB" dirty="0">
                <a:solidFill>
                  <a:srgbClr val="FF0000"/>
                </a:solidFill>
              </a:endParaRPr>
            </a:p>
          </p:txBody>
        </p:sp>
        <p:cxnSp>
          <p:nvCxnSpPr>
            <p:cNvPr id="35" name="Straight Connector 34"/>
            <p:cNvCxnSpPr/>
            <p:nvPr/>
          </p:nvCxnSpPr>
          <p:spPr>
            <a:xfrm>
              <a:off x="3722550" y="6248400"/>
              <a:ext cx="14400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36850" y="56388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37000" y="56388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4027350" y="5791200"/>
              <a:ext cx="0" cy="43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179750" y="5943600"/>
              <a:ext cx="0" cy="288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846500" y="5848350"/>
              <a:ext cx="0" cy="396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656000" y="6019800"/>
              <a:ext cx="0" cy="216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829050" y="49530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4027350" y="49530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838700" y="49530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5010150" y="4953000"/>
              <a:ext cx="0" cy="61200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flipH="1" flipV="1">
            <a:off x="4457700" y="2209800"/>
            <a:ext cx="1104900" cy="1295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4419600" y="2895600"/>
            <a:ext cx="1143000" cy="140833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2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48874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443737" y="1066800"/>
            <a:ext cx="6700263" cy="2714625"/>
            <a:chOff x="2443737" y="1219200"/>
            <a:chExt cx="6700263" cy="2714625"/>
          </a:xfrm>
        </p:grpSpPr>
        <p:sp>
          <p:nvSpPr>
            <p:cNvPr id="3" name="TextBox 2"/>
            <p:cNvSpPr txBox="1"/>
            <p:nvPr/>
          </p:nvSpPr>
          <p:spPr>
            <a:xfrm>
              <a:off x="5029200" y="1219200"/>
              <a:ext cx="4114800" cy="1477328"/>
            </a:xfrm>
            <a:prstGeom prst="rect">
              <a:avLst/>
            </a:prstGeom>
            <a:noFill/>
            <a:ln>
              <a:noFill/>
            </a:ln>
          </p:spPr>
          <p:txBody>
            <a:bodyPr wrap="square" rtlCol="0">
              <a:spAutoFit/>
            </a:bodyPr>
            <a:lstStyle/>
            <a:p>
              <a:r>
                <a:rPr lang="en-GB" dirty="0" smtClean="0">
                  <a:solidFill>
                    <a:srgbClr val="00B0F0"/>
                  </a:solidFill>
                </a:rPr>
                <a:t>Setting the [maximum?] height of the model doesn’t seem to have much point, unless you have a modified machine.</a:t>
              </a:r>
            </a:p>
            <a:p>
              <a:endParaRPr lang="en-GB" dirty="0"/>
            </a:p>
          </p:txBody>
        </p:sp>
        <p:cxnSp>
          <p:nvCxnSpPr>
            <p:cNvPr id="6" name="Straight Arrow Connector 5"/>
            <p:cNvCxnSpPr/>
            <p:nvPr/>
          </p:nvCxnSpPr>
          <p:spPr>
            <a:xfrm flipH="1">
              <a:off x="2443737" y="1524000"/>
              <a:ext cx="2585463" cy="2409825"/>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2443737" y="2376488"/>
            <a:ext cx="6694926" cy="1935565"/>
            <a:chOff x="2443737" y="1219200"/>
            <a:chExt cx="6700263" cy="3562470"/>
          </a:xfrm>
        </p:grpSpPr>
        <p:sp>
          <p:nvSpPr>
            <p:cNvPr id="12" name="TextBox 11"/>
            <p:cNvSpPr txBox="1"/>
            <p:nvPr/>
          </p:nvSpPr>
          <p:spPr>
            <a:xfrm>
              <a:off x="5029200" y="1219200"/>
              <a:ext cx="4114800" cy="1699419"/>
            </a:xfrm>
            <a:prstGeom prst="rect">
              <a:avLst/>
            </a:prstGeom>
            <a:noFill/>
            <a:ln>
              <a:noFill/>
            </a:ln>
          </p:spPr>
          <p:txBody>
            <a:bodyPr wrap="square" rtlCol="0">
              <a:spAutoFit/>
            </a:bodyPr>
            <a:lstStyle/>
            <a:p>
              <a:r>
                <a:rPr lang="en-GB" dirty="0" smtClean="0">
                  <a:solidFill>
                    <a:srgbClr val="FFFF00"/>
                  </a:solidFill>
                </a:rPr>
                <a:t>For PLA printing set the extruder temperature to </a:t>
              </a:r>
              <a:r>
                <a:rPr lang="en-GB" dirty="0" smtClean="0">
                  <a:solidFill>
                    <a:srgbClr val="FFFF00"/>
                  </a:solidFill>
                </a:rPr>
                <a:t>220 </a:t>
              </a:r>
              <a:r>
                <a:rPr lang="en-GB" dirty="0" err="1" smtClean="0">
                  <a:solidFill>
                    <a:srgbClr val="FFFF00"/>
                  </a:solidFill>
                </a:rPr>
                <a:t>deg</a:t>
              </a:r>
              <a:r>
                <a:rPr lang="en-GB" dirty="0" smtClean="0">
                  <a:solidFill>
                    <a:srgbClr val="FFFF00"/>
                  </a:solidFill>
                </a:rPr>
                <a:t> C.</a:t>
              </a:r>
            </a:p>
            <a:p>
              <a:endParaRPr lang="en-GB" dirty="0">
                <a:solidFill>
                  <a:srgbClr val="FFFF00"/>
                </a:solidFill>
              </a:endParaRPr>
            </a:p>
          </p:txBody>
        </p:sp>
        <p:cxnSp>
          <p:nvCxnSpPr>
            <p:cNvPr id="13" name="Straight Arrow Connector 12"/>
            <p:cNvCxnSpPr/>
            <p:nvPr/>
          </p:nvCxnSpPr>
          <p:spPr>
            <a:xfrm flipH="1">
              <a:off x="2443737" y="1998785"/>
              <a:ext cx="2585463" cy="278288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443737" y="3067050"/>
            <a:ext cx="6689589" cy="2585323"/>
            <a:chOff x="2449078" y="1254262"/>
            <a:chExt cx="6694922" cy="4758372"/>
          </a:xfrm>
        </p:grpSpPr>
        <p:sp>
          <p:nvSpPr>
            <p:cNvPr id="16" name="TextBox 15"/>
            <p:cNvSpPr txBox="1"/>
            <p:nvPr/>
          </p:nvSpPr>
          <p:spPr>
            <a:xfrm>
              <a:off x="5029200" y="1254262"/>
              <a:ext cx="4114800" cy="4758372"/>
            </a:xfrm>
            <a:prstGeom prst="rect">
              <a:avLst/>
            </a:prstGeom>
            <a:noFill/>
            <a:ln>
              <a:noFill/>
            </a:ln>
          </p:spPr>
          <p:txBody>
            <a:bodyPr wrap="square" rtlCol="0">
              <a:spAutoFit/>
            </a:bodyPr>
            <a:lstStyle/>
            <a:p>
              <a:r>
                <a:rPr lang="en-GB" dirty="0" smtClean="0"/>
                <a:t>For PLA printing: set the platform temperature to 70 </a:t>
              </a:r>
              <a:r>
                <a:rPr lang="en-GB" dirty="0" err="1" smtClean="0"/>
                <a:t>deg</a:t>
              </a:r>
              <a:r>
                <a:rPr lang="en-GB" dirty="0" smtClean="0"/>
                <a:t> C if your item if more than about 4cm in diameter, otherwise you could leave it at 20 </a:t>
              </a:r>
              <a:r>
                <a:rPr lang="en-GB" dirty="0" err="1" smtClean="0"/>
                <a:t>deg</a:t>
              </a:r>
              <a:r>
                <a:rPr lang="en-GB" dirty="0" smtClean="0"/>
                <a:t> C.</a:t>
              </a:r>
            </a:p>
            <a:p>
              <a:endParaRPr lang="en-GB" dirty="0"/>
            </a:p>
            <a:p>
              <a:r>
                <a:rPr lang="en-GB" dirty="0" smtClean="0"/>
                <a:t>This avoids shrinkage causing larger items to warp off the bed during printing.</a:t>
              </a:r>
            </a:p>
          </p:txBody>
        </p:sp>
        <p:cxnSp>
          <p:nvCxnSpPr>
            <p:cNvPr id="17" name="Straight Arrow Connector 16"/>
            <p:cNvCxnSpPr/>
            <p:nvPr/>
          </p:nvCxnSpPr>
          <p:spPr>
            <a:xfrm flipH="1">
              <a:off x="2449078" y="1885381"/>
              <a:ext cx="2587524" cy="26647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029200" y="5715000"/>
            <a:ext cx="4114800" cy="1477328"/>
          </a:xfrm>
          <a:prstGeom prst="rect">
            <a:avLst/>
          </a:prstGeom>
          <a:noFill/>
          <a:ln>
            <a:noFill/>
          </a:ln>
        </p:spPr>
        <p:txBody>
          <a:bodyPr wrap="square" rtlCol="0">
            <a:spAutoFit/>
          </a:bodyPr>
          <a:lstStyle/>
          <a:p>
            <a:r>
              <a:rPr lang="en-GB" dirty="0" smtClean="0">
                <a:solidFill>
                  <a:srgbClr val="FF0000"/>
                </a:solidFill>
              </a:rPr>
              <a:t>Note we will also enter the same temperatures into the machine to avoid an issue with the way in which it operates.</a:t>
            </a:r>
          </a:p>
          <a:p>
            <a:endParaRPr lang="en-GB" dirty="0">
              <a:solidFill>
                <a:srgbClr val="FF0000"/>
              </a:solidFill>
            </a:endParaRPr>
          </a:p>
        </p:txBody>
      </p:sp>
    </p:spTree>
    <p:extLst>
      <p:ext uri="{BB962C8B-B14F-4D97-AF65-F5344CB8AC3E}">
        <p14:creationId xmlns:p14="http://schemas.microsoft.com/office/powerpoint/2010/main" val="117262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077199" cy="1468800"/>
          </a:xfrm>
        </p:spPr>
        <p:txBody>
          <a:bodyPr/>
          <a:lstStyle/>
          <a:p>
            <a:pPr algn="ctr"/>
            <a:r>
              <a:rPr lang="en-GB" dirty="0" smtClean="0"/>
              <a:t>Machines and Familiarisation</a:t>
            </a:r>
            <a:endParaRPr lang="en-GB" dirty="0"/>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10302050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209800" y="196998"/>
            <a:ext cx="7086600" cy="857646"/>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5850"/>
            <a:ext cx="4887474"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887474" y="824091"/>
            <a:ext cx="4256526" cy="6047809"/>
          </a:xfrm>
          <a:prstGeom prst="rect">
            <a:avLst/>
          </a:prstGeom>
          <a:noFill/>
          <a:ln>
            <a:noFill/>
          </a:ln>
        </p:spPr>
        <p:txBody>
          <a:bodyPr wrap="square" rtlCol="0">
            <a:spAutoFit/>
          </a:bodyPr>
          <a:lstStyle/>
          <a:p>
            <a:r>
              <a:rPr lang="en-GB" dirty="0" smtClean="0">
                <a:solidFill>
                  <a:srgbClr val="00B0F0"/>
                </a:solidFill>
              </a:rPr>
              <a:t>Click to generate the G-code.</a:t>
            </a:r>
          </a:p>
          <a:p>
            <a:endParaRPr lang="en-GB" sz="900" dirty="0">
              <a:solidFill>
                <a:srgbClr val="00B0F0"/>
              </a:solidFill>
            </a:endParaRPr>
          </a:p>
          <a:p>
            <a:r>
              <a:rPr lang="en-GB" dirty="0" smtClean="0">
                <a:solidFill>
                  <a:srgbClr val="00B0F0"/>
                </a:solidFill>
              </a:rPr>
              <a:t>Note that this is computationally fairly complex.</a:t>
            </a:r>
          </a:p>
          <a:p>
            <a:endParaRPr lang="en-GB" sz="900" dirty="0">
              <a:solidFill>
                <a:srgbClr val="00B0F0"/>
              </a:solidFill>
            </a:endParaRPr>
          </a:p>
          <a:p>
            <a:r>
              <a:rPr lang="en-GB" dirty="0" smtClean="0">
                <a:solidFill>
                  <a:srgbClr val="00B0F0"/>
                </a:solidFill>
              </a:rPr>
              <a:t>Time taken may vary from a few minutes for something simple…</a:t>
            </a:r>
          </a:p>
          <a:p>
            <a:endParaRPr lang="en-GB" sz="900" dirty="0">
              <a:solidFill>
                <a:srgbClr val="00B0F0"/>
              </a:solidFill>
            </a:endParaRPr>
          </a:p>
          <a:p>
            <a:r>
              <a:rPr lang="en-GB" dirty="0" smtClean="0">
                <a:solidFill>
                  <a:srgbClr val="00B0F0"/>
                </a:solidFill>
              </a:rPr>
              <a:t>…to about half an hour for the example item shown six slides ago, with no support…</a:t>
            </a:r>
          </a:p>
          <a:p>
            <a:endParaRPr lang="en-GB" sz="900" dirty="0">
              <a:solidFill>
                <a:srgbClr val="00B0F0"/>
              </a:solidFill>
            </a:endParaRPr>
          </a:p>
          <a:p>
            <a:r>
              <a:rPr lang="en-GB" dirty="0" smtClean="0">
                <a:solidFill>
                  <a:srgbClr val="00B0F0"/>
                </a:solidFill>
              </a:rPr>
              <a:t>…to a few hours for a very complex piece – the progress bar is a useful indicator something is happening</a:t>
            </a:r>
          </a:p>
          <a:p>
            <a:endParaRPr lang="en-GB" sz="900" dirty="0" smtClean="0"/>
          </a:p>
          <a:p>
            <a:r>
              <a:rPr lang="en-GB" dirty="0" smtClean="0"/>
              <a:t>Note that we have yet to have positive results at this stage from combining multiple STL files together, so we suggest you combine STL files together outside </a:t>
            </a:r>
            <a:r>
              <a:rPr lang="en-GB" dirty="0" err="1" smtClean="0"/>
              <a:t>DoreWare</a:t>
            </a:r>
            <a:r>
              <a:rPr lang="en-GB" dirty="0" smtClean="0"/>
              <a:t>-P, or produce a single STL from your drawing package.</a:t>
            </a:r>
            <a:endParaRPr lang="en-GB" dirty="0"/>
          </a:p>
        </p:txBody>
      </p:sp>
      <p:cxnSp>
        <p:nvCxnSpPr>
          <p:cNvPr id="6" name="Straight Arrow Connector 5"/>
          <p:cNvCxnSpPr/>
          <p:nvPr/>
        </p:nvCxnSpPr>
        <p:spPr>
          <a:xfrm flipH="1">
            <a:off x="3200400" y="1085850"/>
            <a:ext cx="1687075" cy="516255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9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133600" y="151850"/>
            <a:ext cx="7125113" cy="924475"/>
          </a:xfrm>
          <a:ln>
            <a:noFill/>
          </a:ln>
        </p:spPr>
        <p:txBody>
          <a:bodyPr/>
          <a:lstStyle/>
          <a:p>
            <a:pPr algn="ctr"/>
            <a:r>
              <a:rPr lang="en-GB" sz="3000" dirty="0" smtClean="0"/>
              <a:t>Producing G-Code in </a:t>
            </a:r>
            <a:r>
              <a:rPr lang="en-GB" sz="3000" dirty="0" err="1" smtClean="0"/>
              <a:t>DoreWare</a:t>
            </a:r>
            <a:r>
              <a:rPr lang="en-GB" sz="3000" dirty="0" smtClean="0"/>
              <a:t>-P</a:t>
            </a:r>
            <a:endParaRPr lang="en-GB" sz="3000" dirty="0">
              <a:solidFill>
                <a:schemeClr val="tx2">
                  <a:lumMod val="75000"/>
                </a:schemeClr>
              </a:solidFill>
            </a:endParaRPr>
          </a:p>
        </p:txBody>
      </p:sp>
      <p:sp>
        <p:nvSpPr>
          <p:cNvPr id="5" name="Content Placeholder 4"/>
          <p:cNvSpPr>
            <a:spLocks noGrp="1"/>
          </p:cNvSpPr>
          <p:nvPr>
            <p:ph idx="1"/>
          </p:nvPr>
        </p:nvSpPr>
        <p:spPr>
          <a:xfrm>
            <a:off x="3542888" y="1104900"/>
            <a:ext cx="7125112" cy="4051437"/>
          </a:xfrm>
        </p:spPr>
        <p:txBody>
          <a:bodyPr/>
          <a:lstStyle/>
          <a:p>
            <a:r>
              <a:rPr lang="en-GB" dirty="0" smtClean="0"/>
              <a:t>A few shots whilst waiting for the G-code.</a:t>
            </a:r>
            <a:endParaRPr lang="en-GB"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1104900"/>
            <a:ext cx="32194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1524000"/>
            <a:ext cx="32385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981200"/>
            <a:ext cx="322897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4"/>
          <p:cNvSpPr txBox="1">
            <a:spLocks/>
          </p:cNvSpPr>
          <p:nvPr/>
        </p:nvSpPr>
        <p:spPr>
          <a:xfrm>
            <a:off x="-114300" y="6172200"/>
            <a:ext cx="10210800" cy="4051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pPr marL="0" indent="0">
              <a:buNone/>
            </a:pPr>
            <a:r>
              <a:rPr lang="en-GB" dirty="0" smtClean="0"/>
              <a:t>..and when we get the message above, we know the G-code has been finished.</a:t>
            </a:r>
            <a:br>
              <a:rPr lang="en-GB" dirty="0" smtClean="0"/>
            </a:br>
            <a:r>
              <a:rPr lang="en-GB" dirty="0" smtClean="0"/>
              <a:t> Click “OK” in the box, click the “X” in the top right of the </a:t>
            </a:r>
            <a:r>
              <a:rPr lang="en-GB" u="sng" dirty="0" smtClean="0"/>
              <a:t>G-code</a:t>
            </a:r>
            <a:r>
              <a:rPr lang="en-GB" dirty="0" smtClean="0"/>
              <a:t> window.</a:t>
            </a:r>
            <a:endParaRPr lang="en-GB" dirty="0"/>
          </a:p>
        </p:txBody>
      </p:sp>
      <p:pic>
        <p:nvPicPr>
          <p:cNvPr id="4710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2371725"/>
            <a:ext cx="32194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37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2895" b="-2895"/>
          <a:stretch/>
        </p:blipFill>
        <p:spPr bwMode="auto">
          <a:xfrm>
            <a:off x="0" y="1143000"/>
            <a:ext cx="11059478" cy="6217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133600" y="151850"/>
            <a:ext cx="7125113" cy="924475"/>
          </a:xfrm>
          <a:ln>
            <a:noFill/>
          </a:ln>
        </p:spPr>
        <p:txBody>
          <a:bodyPr/>
          <a:lstStyle/>
          <a:p>
            <a:pPr algn="ctr"/>
            <a:r>
              <a:rPr lang="en-GB" sz="3000" dirty="0" smtClean="0"/>
              <a:t>Producing a WTK File from </a:t>
            </a:r>
            <a:r>
              <a:rPr lang="en-GB" sz="3000" dirty="0" err="1" smtClean="0"/>
              <a:t>DoreWare</a:t>
            </a:r>
            <a:r>
              <a:rPr lang="en-GB" sz="3000" dirty="0" smtClean="0"/>
              <a:t>-P</a:t>
            </a:r>
            <a:endParaRPr lang="en-GB" sz="3000" dirty="0">
              <a:solidFill>
                <a:schemeClr val="tx2">
                  <a:lumMod val="75000"/>
                </a:schemeClr>
              </a:solidFill>
            </a:endParaRPr>
          </a:p>
        </p:txBody>
      </p:sp>
      <p:sp>
        <p:nvSpPr>
          <p:cNvPr id="11" name="TextBox 10"/>
          <p:cNvSpPr txBox="1"/>
          <p:nvPr/>
        </p:nvSpPr>
        <p:spPr>
          <a:xfrm>
            <a:off x="1371600" y="1896070"/>
            <a:ext cx="2971800" cy="923330"/>
          </a:xfrm>
          <a:prstGeom prst="rect">
            <a:avLst/>
          </a:prstGeom>
          <a:noFill/>
        </p:spPr>
        <p:txBody>
          <a:bodyPr wrap="square" rtlCol="0">
            <a:spAutoFit/>
          </a:bodyPr>
          <a:lstStyle/>
          <a:p>
            <a:r>
              <a:rPr lang="en-GB" b="1" dirty="0" smtClean="0">
                <a:solidFill>
                  <a:srgbClr val="FF0000"/>
                </a:solidFill>
              </a:rPr>
              <a:t>Use this button to export a WTK file to a USB memory stick</a:t>
            </a:r>
            <a:endParaRPr lang="en-GB" b="1" dirty="0">
              <a:solidFill>
                <a:srgbClr val="FF0000"/>
              </a:solidFill>
            </a:endParaRPr>
          </a:p>
        </p:txBody>
      </p:sp>
      <p:cxnSp>
        <p:nvCxnSpPr>
          <p:cNvPr id="12" name="Straight Arrow Connector 11"/>
          <p:cNvCxnSpPr/>
          <p:nvPr/>
        </p:nvCxnSpPr>
        <p:spPr>
          <a:xfrm flipH="1" flipV="1">
            <a:off x="1066800" y="1658035"/>
            <a:ext cx="304800" cy="3231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04850" y="2766060"/>
            <a:ext cx="7600950" cy="4320540"/>
          </a:xfrm>
          <a:prstGeom prst="rect">
            <a:avLst/>
          </a:prstGeom>
          <a:solidFill>
            <a:srgbClr val="41424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762000" y="2743200"/>
            <a:ext cx="7315200" cy="4247317"/>
          </a:xfrm>
          <a:prstGeom prst="rect">
            <a:avLst/>
          </a:prstGeom>
          <a:noFill/>
        </p:spPr>
        <p:txBody>
          <a:bodyPr wrap="square" rtlCol="0">
            <a:spAutoFit/>
          </a:bodyPr>
          <a:lstStyle/>
          <a:p>
            <a:r>
              <a:rPr lang="en-GB" b="1" dirty="0" smtClean="0"/>
              <a:t>Note there are some peculiar requirements and restrictions:</a:t>
            </a:r>
          </a:p>
          <a:p>
            <a:pPr marL="342900" indent="-342900">
              <a:buFont typeface="+mj-lt"/>
              <a:buAutoNum type="arabicPeriod"/>
            </a:pPr>
            <a:r>
              <a:rPr lang="en-GB" b="1" dirty="0" smtClean="0"/>
              <a:t>Memory stick not larger than 32GB</a:t>
            </a:r>
          </a:p>
          <a:p>
            <a:pPr marL="342900" indent="-342900">
              <a:buFont typeface="+mj-lt"/>
              <a:buAutoNum type="arabicPeriod"/>
            </a:pPr>
            <a:r>
              <a:rPr lang="en-GB" b="1" dirty="0" smtClean="0"/>
              <a:t>WTK file must be in a directory called 3DMODEL, and this directory must not be within any other directory.</a:t>
            </a:r>
          </a:p>
          <a:p>
            <a:pPr marL="342900" indent="-342900">
              <a:buFont typeface="+mj-lt"/>
              <a:buAutoNum type="arabicPeriod"/>
            </a:pPr>
            <a:r>
              <a:rPr lang="en-GB" b="1" dirty="0" smtClean="0"/>
              <a:t>The model name of the WTK file before the .WTK must be no more than 8 characters long: e.g.</a:t>
            </a:r>
            <a:br>
              <a:rPr lang="en-GB" b="1" dirty="0" smtClean="0"/>
            </a:br>
            <a:r>
              <a:rPr lang="en-GB" b="1" dirty="0" smtClean="0"/>
              <a:t>E:\3DMODEL\Richitem.WTK  		</a:t>
            </a:r>
            <a:r>
              <a:rPr lang="en-GB" b="1" dirty="0" smtClean="0">
                <a:solidFill>
                  <a:srgbClr val="99FF33"/>
                </a:solidFill>
              </a:rPr>
              <a:t>fine</a:t>
            </a:r>
            <a:r>
              <a:rPr lang="en-GB" b="1" dirty="0" smtClean="0"/>
              <a:t/>
            </a:r>
            <a:br>
              <a:rPr lang="en-GB" b="1" dirty="0" smtClean="0"/>
            </a:br>
            <a:r>
              <a:rPr lang="en-GB" b="1" dirty="0" smtClean="0"/>
              <a:t>E:\3DMODEL\Richardsitem.WTK 	</a:t>
            </a:r>
            <a:r>
              <a:rPr lang="en-GB" b="1" dirty="0" smtClean="0">
                <a:solidFill>
                  <a:srgbClr val="FF0000"/>
                </a:solidFill>
              </a:rPr>
              <a:t>won’t work</a:t>
            </a:r>
          </a:p>
          <a:p>
            <a:pPr marL="342900" indent="-342900">
              <a:buFont typeface="+mj-lt"/>
              <a:buAutoNum type="arabicPeriod"/>
            </a:pPr>
            <a:r>
              <a:rPr lang="en-GB" b="1" dirty="0" smtClean="0"/>
              <a:t>The printer can recognise no more than 58 model files on the stick and better to have maximum 20.</a:t>
            </a:r>
          </a:p>
          <a:p>
            <a:pPr marL="342900" indent="-342900">
              <a:buFont typeface="+mj-lt"/>
              <a:buAutoNum type="arabicPeriod"/>
            </a:pPr>
            <a:r>
              <a:rPr lang="en-GB" b="1" dirty="0" smtClean="0"/>
              <a:t>Not clear of the effect of other content on the stick, and if it might/could corrupt it! (I.e. suggest a dedicated stick.)</a:t>
            </a:r>
            <a:endParaRPr lang="en-GB" b="1" dirty="0"/>
          </a:p>
        </p:txBody>
      </p:sp>
    </p:spTree>
    <p:extLst>
      <p:ext uri="{BB962C8B-B14F-4D97-AF65-F5344CB8AC3E}">
        <p14:creationId xmlns:p14="http://schemas.microsoft.com/office/powerpoint/2010/main" val="175987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67000"/>
            <a:ext cx="9144000" cy="1468800"/>
          </a:xfrm>
        </p:spPr>
        <p:txBody>
          <a:bodyPr/>
          <a:lstStyle/>
          <a:p>
            <a:pPr algn="ctr"/>
            <a:r>
              <a:rPr lang="en-GB" sz="3000" dirty="0" smtClean="0"/>
              <a:t>Printing the WTK File from the USB Stick</a:t>
            </a:r>
            <a:br>
              <a:rPr lang="en-GB" sz="3000" dirty="0" smtClean="0"/>
            </a:br>
            <a:endParaRPr lang="en-GB" sz="3000" dirty="0">
              <a:solidFill>
                <a:schemeClr val="tx1"/>
              </a:solidFill>
            </a:endParaRPr>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3318019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095087" y="152400"/>
            <a:ext cx="7125113" cy="924475"/>
          </a:xfrm>
          <a:ln>
            <a:noFill/>
          </a:ln>
        </p:spPr>
        <p:txBody>
          <a:bodyPr/>
          <a:lstStyle/>
          <a:p>
            <a:pPr algn="ctr"/>
            <a:r>
              <a:rPr lang="en-GB" sz="3000" dirty="0" smtClean="0"/>
              <a:t>Setting the Printer Up From Its Touch-Screen</a:t>
            </a:r>
            <a:endParaRPr lang="en-GB" sz="3000" dirty="0">
              <a:solidFill>
                <a:schemeClr val="tx2">
                  <a:lumMod val="75000"/>
                </a:schemeClr>
              </a:solidFill>
            </a:endParaRPr>
          </a:p>
        </p:txBody>
      </p:sp>
      <p:sp>
        <p:nvSpPr>
          <p:cNvPr id="3" name="Content Placeholder 2"/>
          <p:cNvSpPr>
            <a:spLocks noGrp="1"/>
          </p:cNvSpPr>
          <p:nvPr>
            <p:ph idx="1"/>
          </p:nvPr>
        </p:nvSpPr>
        <p:spPr>
          <a:xfrm>
            <a:off x="0" y="1143000"/>
            <a:ext cx="9144000" cy="4051437"/>
          </a:xfrm>
        </p:spPr>
        <p:txBody>
          <a:bodyPr>
            <a:normAutofit fontScale="92500" lnSpcReduction="20000"/>
          </a:bodyPr>
          <a:lstStyle/>
          <a:p>
            <a:r>
              <a:rPr lang="en-GB" sz="2400" dirty="0" smtClean="0"/>
              <a:t>Ensure the printer is switched on at the wall and at the switch on the rear of the printer. Also that a brown/black bed is clipped with four clips to the aluminium platform.</a:t>
            </a:r>
          </a:p>
          <a:p>
            <a:r>
              <a:rPr lang="en-GB" sz="2400" dirty="0" smtClean="0"/>
              <a:t>Check that the printer is loaded with the correct filament that you want to use (both type of plastic and colour) – if not please ask for help in changing it, or see if you can find a printer which is correctly loaded.</a:t>
            </a:r>
          </a:p>
          <a:p>
            <a:pPr marL="0" indent="0">
              <a:buNone/>
            </a:pPr>
            <a:r>
              <a:rPr lang="en-GB" sz="2400" dirty="0"/>
              <a:t>	</a:t>
            </a:r>
            <a:r>
              <a:rPr lang="en-GB" dirty="0" smtClean="0">
                <a:solidFill>
                  <a:srgbClr val="FF0000"/>
                </a:solidFill>
              </a:rPr>
              <a:t>(If helpful we’ll add a few sheets on changing filament in the future.)</a:t>
            </a:r>
          </a:p>
          <a:p>
            <a:r>
              <a:rPr lang="en-GB" sz="2400" dirty="0" smtClean="0"/>
              <a:t>Insert your memory stick into the printer.</a:t>
            </a:r>
          </a:p>
          <a:p>
            <a:r>
              <a:rPr lang="en-GB" sz="2400" dirty="0" smtClean="0"/>
              <a:t>On the ‘Print’ tab, </a:t>
            </a:r>
            <a:r>
              <a:rPr lang="en-GB" sz="2400" dirty="0"/>
              <a:t>u</a:t>
            </a:r>
            <a:r>
              <a:rPr lang="en-GB" sz="2400" dirty="0" smtClean="0"/>
              <a:t>se the blue triangle and then the up and down arrows to get to the WTK file you want to print – touch the file to select it.</a:t>
            </a:r>
            <a:endParaRPr lang="en-GB" sz="2400"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00599"/>
            <a:ext cx="2628900" cy="206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599" y="4800599"/>
            <a:ext cx="2650211" cy="2057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6200" y="5103674"/>
            <a:ext cx="2895600" cy="1754326"/>
          </a:xfrm>
          <a:prstGeom prst="rect">
            <a:avLst/>
          </a:prstGeom>
          <a:noFill/>
        </p:spPr>
        <p:txBody>
          <a:bodyPr wrap="square" rtlCol="0">
            <a:spAutoFit/>
          </a:bodyPr>
          <a:lstStyle/>
          <a:p>
            <a:r>
              <a:rPr lang="en-GB" dirty="0" smtClean="0">
                <a:solidFill>
                  <a:srgbClr val="00B0F0"/>
                </a:solidFill>
              </a:rPr>
              <a:t>Note carefully the formal of the screen: Extruder and platform temperatures, and target and current temperatures.!</a:t>
            </a:r>
            <a:endParaRPr lang="en-GB" dirty="0">
              <a:solidFill>
                <a:srgbClr val="00B0F0"/>
              </a:solidFill>
            </a:endParaRPr>
          </a:p>
        </p:txBody>
      </p:sp>
    </p:spTree>
    <p:extLst>
      <p:ext uri="{BB962C8B-B14F-4D97-AF65-F5344CB8AC3E}">
        <p14:creationId xmlns:p14="http://schemas.microsoft.com/office/powerpoint/2010/main" val="340113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0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0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095087" y="152400"/>
            <a:ext cx="7125113" cy="924475"/>
          </a:xfrm>
          <a:ln>
            <a:noFill/>
          </a:ln>
        </p:spPr>
        <p:txBody>
          <a:bodyPr/>
          <a:lstStyle/>
          <a:p>
            <a:pPr algn="ctr"/>
            <a:r>
              <a:rPr lang="en-GB" sz="3000" dirty="0" smtClean="0"/>
              <a:t>Setting the Printer Up From Its Touch-Screen</a:t>
            </a:r>
            <a:endParaRPr lang="en-GB" sz="3000" dirty="0">
              <a:solidFill>
                <a:schemeClr val="tx2">
                  <a:lumMod val="75000"/>
                </a:schemeClr>
              </a:solidFill>
            </a:endParaRPr>
          </a:p>
        </p:txBody>
      </p:sp>
      <p:sp>
        <p:nvSpPr>
          <p:cNvPr id="3" name="Content Placeholder 2"/>
          <p:cNvSpPr>
            <a:spLocks noGrp="1"/>
          </p:cNvSpPr>
          <p:nvPr>
            <p:ph idx="1"/>
          </p:nvPr>
        </p:nvSpPr>
        <p:spPr>
          <a:xfrm>
            <a:off x="0" y="1066800"/>
            <a:ext cx="6553200" cy="4051437"/>
          </a:xfrm>
        </p:spPr>
        <p:txBody>
          <a:bodyPr>
            <a:noAutofit/>
          </a:bodyPr>
          <a:lstStyle/>
          <a:p>
            <a:pPr>
              <a:spcBef>
                <a:spcPts val="0"/>
              </a:spcBef>
              <a:spcAft>
                <a:spcPts val="0"/>
              </a:spcAft>
            </a:pPr>
            <a:r>
              <a:rPr lang="en-GB" dirty="0" smtClean="0"/>
              <a:t>Now select the ‘Move’ tab.</a:t>
            </a:r>
            <a:endParaRPr lang="en-GB" dirty="0"/>
          </a:p>
          <a:p>
            <a:pPr>
              <a:spcBef>
                <a:spcPts val="0"/>
              </a:spcBef>
              <a:spcAft>
                <a:spcPts val="0"/>
              </a:spcAft>
            </a:pPr>
            <a:r>
              <a:rPr lang="en-GB" dirty="0" smtClean="0"/>
              <a:t>On this page I would set the extruder and platform temperatures again, even though you already set them in the G-code. The  reason for this is that if a previous user has set them in the ‘Move’ tab, then the G-code setting will be over-ridden!</a:t>
            </a:r>
          </a:p>
          <a:p>
            <a:pPr>
              <a:spcBef>
                <a:spcPts val="0"/>
              </a:spcBef>
              <a:spcAft>
                <a:spcPts val="0"/>
              </a:spcAft>
            </a:pPr>
            <a:r>
              <a:rPr lang="en-GB" dirty="0" smtClean="0"/>
              <a:t>Tap on the target temperature to alter it – you’ll be provided with a numerical pad to enter the target temperature.</a:t>
            </a:r>
          </a:p>
          <a:p>
            <a:pPr>
              <a:spcBef>
                <a:spcPts val="0"/>
              </a:spcBef>
              <a:spcAft>
                <a:spcPts val="0"/>
              </a:spcAft>
            </a:pPr>
            <a:r>
              <a:rPr lang="en-GB" dirty="0" smtClean="0"/>
              <a:t>Remember for PLA, extruder 220degC and platform either room temperature or 70degC for anything over about 4cm in diameter.</a:t>
            </a:r>
          </a:p>
          <a:p>
            <a:pPr>
              <a:spcBef>
                <a:spcPts val="0"/>
              </a:spcBef>
              <a:spcAft>
                <a:spcPts val="0"/>
              </a:spcAft>
            </a:pPr>
            <a:r>
              <a:rPr lang="en-GB" dirty="0" smtClean="0"/>
              <a:t>Now select the ‘Print’ tab again.</a:t>
            </a:r>
          </a:p>
          <a:p>
            <a:pPr>
              <a:spcBef>
                <a:spcPts val="0"/>
              </a:spcBef>
              <a:spcAft>
                <a:spcPts val="0"/>
              </a:spcAft>
            </a:pPr>
            <a:r>
              <a:rPr lang="en-GB" dirty="0" smtClean="0"/>
              <a:t>Observe for about 20 to 30 seconds till you can see that the temperature/s is/are tracking in the right direction.</a:t>
            </a:r>
          </a:p>
          <a:p>
            <a:pPr>
              <a:spcBef>
                <a:spcPts val="0"/>
              </a:spcBef>
              <a:spcAft>
                <a:spcPts val="0"/>
              </a:spcAft>
            </a:pPr>
            <a:r>
              <a:rPr lang="en-GB" dirty="0" smtClean="0"/>
              <a:t>When you’re happy, start the print using the ‘Start’ button on the ‘Print’ tab (if heat up it will tell you).</a:t>
            </a:r>
          </a:p>
          <a:p>
            <a:pPr>
              <a:spcBef>
                <a:spcPts val="0"/>
              </a:spcBef>
              <a:spcAft>
                <a:spcPts val="0"/>
              </a:spcAft>
            </a:pPr>
            <a:r>
              <a:rPr lang="en-GB" dirty="0" smtClean="0"/>
              <a:t>Note that for the item we considered in </a:t>
            </a:r>
            <a:r>
              <a:rPr lang="en-GB" dirty="0" err="1" smtClean="0"/>
              <a:t>Doreware</a:t>
            </a:r>
            <a:r>
              <a:rPr lang="en-GB" dirty="0" smtClean="0"/>
              <a:t>-P, that would probably take around 8 hours to print!</a:t>
            </a:r>
          </a:p>
          <a:p>
            <a:pPr>
              <a:spcBef>
                <a:spcPts val="0"/>
              </a:spcBef>
              <a:spcAft>
                <a:spcPts val="0"/>
              </a:spcAft>
            </a:pPr>
            <a:endParaRPr lang="en-GB"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662" y="1157821"/>
            <a:ext cx="2672337" cy="199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663" y="3352800"/>
            <a:ext cx="2672337" cy="203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471662" y="5380672"/>
            <a:ext cx="2672338" cy="1477328"/>
          </a:xfrm>
          <a:prstGeom prst="rect">
            <a:avLst/>
          </a:prstGeom>
          <a:noFill/>
        </p:spPr>
        <p:txBody>
          <a:bodyPr wrap="square" rtlCol="0">
            <a:spAutoFit/>
          </a:bodyPr>
          <a:lstStyle/>
          <a:p>
            <a:r>
              <a:rPr lang="en-GB" dirty="0" smtClean="0">
                <a:solidFill>
                  <a:srgbClr val="FF0000"/>
                </a:solidFill>
              </a:rPr>
              <a:t>Note we are happy to leave the machines running overnight, but please see safety notes at end of slides</a:t>
            </a:r>
            <a:endParaRPr lang="en-GB" dirty="0">
              <a:solidFill>
                <a:srgbClr val="FF0000"/>
              </a:solidFill>
            </a:endParaRPr>
          </a:p>
        </p:txBody>
      </p:sp>
    </p:spTree>
    <p:extLst>
      <p:ext uri="{BB962C8B-B14F-4D97-AF65-F5344CB8AC3E}">
        <p14:creationId xmlns:p14="http://schemas.microsoft.com/office/powerpoint/2010/main" val="11329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8" name="Title 1"/>
          <p:cNvSpPr>
            <a:spLocks noGrp="1"/>
          </p:cNvSpPr>
          <p:nvPr>
            <p:ph type="title"/>
          </p:nvPr>
        </p:nvSpPr>
        <p:spPr>
          <a:xfrm>
            <a:off x="2095087" y="152400"/>
            <a:ext cx="7125113" cy="924475"/>
          </a:xfrm>
          <a:ln>
            <a:noFill/>
          </a:ln>
        </p:spPr>
        <p:txBody>
          <a:bodyPr/>
          <a:lstStyle/>
          <a:p>
            <a:pPr algn="ctr"/>
            <a:r>
              <a:rPr lang="en-GB" sz="3000" dirty="0" smtClean="0"/>
              <a:t>What the Printing Process Should Look Like</a:t>
            </a:r>
            <a:endParaRPr lang="en-GB" sz="3000" dirty="0">
              <a:solidFill>
                <a:schemeClr val="tx2">
                  <a:lumMod val="75000"/>
                </a:schemeClr>
              </a:solidFill>
            </a:endParaRPr>
          </a:p>
        </p:txBody>
      </p:sp>
      <p:sp>
        <p:nvSpPr>
          <p:cNvPr id="9" name="TextBox 8"/>
          <p:cNvSpPr txBox="1"/>
          <p:nvPr/>
        </p:nvSpPr>
        <p:spPr>
          <a:xfrm>
            <a:off x="2331234" y="1054643"/>
            <a:ext cx="6431766" cy="369332"/>
          </a:xfrm>
          <a:prstGeom prst="rect">
            <a:avLst/>
          </a:prstGeom>
          <a:noFill/>
        </p:spPr>
        <p:txBody>
          <a:bodyPr wrap="square" rtlCol="0">
            <a:spAutoFit/>
          </a:bodyPr>
          <a:lstStyle/>
          <a:p>
            <a:pPr algn="ctr"/>
            <a:r>
              <a:rPr lang="en-GB" dirty="0" smtClean="0"/>
              <a:t>Note black bed and four clips!</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727" t="22637" r="12843" b="3054"/>
          <a:stretch/>
        </p:blipFill>
        <p:spPr bwMode="auto">
          <a:xfrm>
            <a:off x="0" y="1524000"/>
            <a:ext cx="9144000" cy="513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362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2095087" y="152400"/>
            <a:ext cx="7125113" cy="924475"/>
          </a:xfrm>
          <a:ln>
            <a:noFill/>
          </a:ln>
        </p:spPr>
        <p:txBody>
          <a:bodyPr/>
          <a:lstStyle/>
          <a:p>
            <a:pPr algn="ctr"/>
            <a:r>
              <a:rPr lang="en-GB" sz="3000" dirty="0" smtClean="0"/>
              <a:t>When the Printing Has Finished</a:t>
            </a:r>
            <a:endParaRPr lang="en-GB" sz="3000" dirty="0">
              <a:solidFill>
                <a:schemeClr val="tx2">
                  <a:lumMod val="75000"/>
                </a:schemeClr>
              </a:solidFill>
            </a:endParaRPr>
          </a:p>
        </p:txBody>
      </p:sp>
      <p:sp>
        <p:nvSpPr>
          <p:cNvPr id="3" name="Content Placeholder 2"/>
          <p:cNvSpPr>
            <a:spLocks noGrp="1"/>
          </p:cNvSpPr>
          <p:nvPr>
            <p:ph idx="1"/>
          </p:nvPr>
        </p:nvSpPr>
        <p:spPr>
          <a:xfrm>
            <a:off x="0" y="1143000"/>
            <a:ext cx="9144000" cy="5867400"/>
          </a:xfrm>
        </p:spPr>
        <p:txBody>
          <a:bodyPr>
            <a:normAutofit fontScale="85000" lnSpcReduction="20000"/>
          </a:bodyPr>
          <a:lstStyle/>
          <a:p>
            <a:r>
              <a:rPr lang="en-GB" sz="2400" dirty="0" smtClean="0"/>
              <a:t>When the printer finished, it will drop the bed down to the lowest position and start cooling down…you may want to touch the touch screen (to wake it up) and see what the current temperature of extruder and platform are.</a:t>
            </a:r>
          </a:p>
          <a:p>
            <a:r>
              <a:rPr lang="en-GB" sz="2400" dirty="0" smtClean="0"/>
              <a:t>Note that they should be cooling down – if not, set them to zero in the ‘Move’ tab and go back to the ‘Print’ tab. If they still aren’t cooling down, ask for help or switch the printer off at the wall.</a:t>
            </a:r>
          </a:p>
          <a:p>
            <a:r>
              <a:rPr lang="en-GB" sz="2400" dirty="0" smtClean="0"/>
              <a:t>(Note that throughout the print you can touch the touch-screen to wake it up and see what the percentage progress is – it is suggested you time the first percent or so to work out how long you think it will be till the job is finished.)</a:t>
            </a:r>
          </a:p>
          <a:p>
            <a:r>
              <a:rPr lang="en-GB" sz="2400" dirty="0" smtClean="0"/>
              <a:t>When you are happy the bed is cool enough (so as not to burn you, but ALSO so that your component isn’t still soft and pliable) unclip the four clips and remove the bed.</a:t>
            </a:r>
          </a:p>
          <a:p>
            <a:r>
              <a:rPr lang="en-GB" sz="2400" dirty="0" smtClean="0"/>
              <a:t>When the printed item is cooled to room temperature, it should be possible to pull it off the bed, or gently flex the bed </a:t>
            </a:r>
            <a:r>
              <a:rPr lang="en-GB" sz="2400" u="sng" dirty="0" smtClean="0"/>
              <a:t>slightly</a:t>
            </a:r>
            <a:r>
              <a:rPr lang="en-GB" sz="2400" dirty="0" smtClean="0"/>
              <a:t> if need be, taking care not to permanently bend it.</a:t>
            </a:r>
          </a:p>
          <a:p>
            <a:r>
              <a:rPr lang="en-GB" sz="2400" dirty="0" smtClean="0"/>
              <a:t>Please then replace the bed and clips.</a:t>
            </a:r>
          </a:p>
          <a:p>
            <a:r>
              <a:rPr lang="en-GB" sz="2400" dirty="0" smtClean="0"/>
              <a:t>Don’t forget to pay what is owed for the cost of materials – see next few slides.</a:t>
            </a:r>
          </a:p>
          <a:p>
            <a:endParaRPr lang="en-GB" sz="2400" dirty="0"/>
          </a:p>
        </p:txBody>
      </p:sp>
    </p:spTree>
    <p:extLst>
      <p:ext uri="{BB962C8B-B14F-4D97-AF65-F5344CB8AC3E}">
        <p14:creationId xmlns:p14="http://schemas.microsoft.com/office/powerpoint/2010/main" val="306108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341200"/>
            <a:ext cx="7117178" cy="1468800"/>
          </a:xfrm>
        </p:spPr>
        <p:txBody>
          <a:bodyPr anchor="ctr"/>
          <a:lstStyle/>
          <a:p>
            <a:pPr algn="ctr"/>
            <a:r>
              <a:rPr lang="en-GB" dirty="0" smtClean="0"/>
              <a:t>Charging</a:t>
            </a:r>
            <a:endParaRPr lang="en-GB" dirty="0"/>
          </a:p>
        </p:txBody>
      </p:sp>
      <p:sp>
        <p:nvSpPr>
          <p:cNvPr id="3" name="Text Placeholder 2"/>
          <p:cNvSpPr>
            <a:spLocks noGrp="1"/>
          </p:cNvSpPr>
          <p:nvPr>
            <p:ph type="body" idx="1"/>
          </p:nvPr>
        </p:nvSpPr>
        <p:spPr>
          <a:xfrm>
            <a:off x="228600" y="4648200"/>
            <a:ext cx="8610600" cy="2057400"/>
          </a:xfrm>
        </p:spPr>
        <p:txBody>
          <a:bodyPr>
            <a:noAutofit/>
          </a:bodyPr>
          <a:lstStyle/>
          <a:p>
            <a:pPr algn="l"/>
            <a:r>
              <a:rPr lang="en-GB" dirty="0" smtClean="0">
                <a:solidFill>
                  <a:schemeClr val="tx1"/>
                </a:solidFill>
              </a:rPr>
              <a:t>We have funds to buy 3D printers for undergraduate use.</a:t>
            </a:r>
          </a:p>
          <a:p>
            <a:pPr algn="l"/>
            <a:r>
              <a:rPr lang="en-GB" dirty="0" smtClean="0">
                <a:solidFill>
                  <a:schemeClr val="tx1"/>
                </a:solidFill>
              </a:rPr>
              <a:t>We do not (yet) have funds to buy materials, so we ask you to pay for these, but the cost is relatively low.</a:t>
            </a:r>
          </a:p>
          <a:p>
            <a:pPr algn="l"/>
            <a:r>
              <a:rPr lang="en-GB" dirty="0" smtClean="0">
                <a:solidFill>
                  <a:schemeClr val="tx1"/>
                </a:solidFill>
              </a:rPr>
              <a:t>We do not have funds to pay for 3D printing for research, except for 4</a:t>
            </a:r>
            <a:r>
              <a:rPr lang="en-GB" baseline="30000" dirty="0" smtClean="0">
                <a:solidFill>
                  <a:schemeClr val="tx1"/>
                </a:solidFill>
              </a:rPr>
              <a:t>th</a:t>
            </a:r>
            <a:r>
              <a:rPr lang="en-GB" dirty="0" smtClean="0">
                <a:solidFill>
                  <a:schemeClr val="tx1"/>
                </a:solidFill>
              </a:rPr>
              <a:t> year projects (or have enough printers for this additional use) , if you are a postgraduate/post-doc researcher or a member of staff reading this – please contact the Dyson Centre Manager to discuss further.</a:t>
            </a:r>
            <a:endParaRPr lang="en-GB" dirty="0">
              <a:solidFill>
                <a:schemeClr val="tx1"/>
              </a:solidFill>
            </a:endParaRPr>
          </a:p>
        </p:txBody>
      </p:sp>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48631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32954"/>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679967" y="76200"/>
            <a:ext cx="8016483" cy="857646"/>
          </a:xfrm>
        </p:spPr>
        <p:txBody>
          <a:bodyPr/>
          <a:lstStyle/>
          <a:p>
            <a:pPr algn="ctr"/>
            <a:r>
              <a:rPr lang="en-GB" sz="3000" dirty="0" smtClean="0"/>
              <a:t>Charging: RS/</a:t>
            </a:r>
            <a:r>
              <a:rPr lang="en-GB" sz="3000" dirty="0" err="1" smtClean="0"/>
              <a:t>IdeaWerk</a:t>
            </a:r>
            <a:r>
              <a:rPr lang="en-GB" sz="3000" dirty="0" smtClean="0"/>
              <a:t> Machine</a:t>
            </a:r>
            <a:br>
              <a:rPr lang="en-GB" sz="3000" dirty="0" smtClean="0"/>
            </a:br>
            <a:r>
              <a:rPr lang="en-GB" sz="3000" dirty="0" smtClean="0"/>
              <a:t>Using Standard PLA</a:t>
            </a:r>
            <a:endParaRPr lang="en-GB" sz="3000" dirty="0">
              <a:solidFill>
                <a:schemeClr val="tx2">
                  <a:lumMod val="75000"/>
                </a:schemeClr>
              </a:solidFill>
            </a:endParaRPr>
          </a:p>
        </p:txBody>
      </p:sp>
      <p:sp>
        <p:nvSpPr>
          <p:cNvPr id="3" name="Text Placeholder 2"/>
          <p:cNvSpPr>
            <a:spLocks noGrp="1"/>
          </p:cNvSpPr>
          <p:nvPr>
            <p:ph idx="1"/>
          </p:nvPr>
        </p:nvSpPr>
        <p:spPr>
          <a:xfrm>
            <a:off x="0" y="1028700"/>
            <a:ext cx="9067800" cy="5468471"/>
          </a:xfrm>
        </p:spPr>
        <p:txBody>
          <a:bodyPr anchor="t">
            <a:noAutofit/>
          </a:bodyPr>
          <a:lstStyle/>
          <a:p>
            <a:pPr>
              <a:lnSpc>
                <a:spcPts val="2200"/>
              </a:lnSpc>
            </a:pPr>
            <a:r>
              <a:rPr lang="en-GB" sz="2200" dirty="0" smtClean="0">
                <a:solidFill>
                  <a:srgbClr val="D7D6A0"/>
                </a:solidFill>
              </a:rPr>
              <a:t> For the above combination of </a:t>
            </a:r>
          </a:p>
          <a:p>
            <a:pPr lvl="1">
              <a:lnSpc>
                <a:spcPts val="2200"/>
              </a:lnSpc>
            </a:pPr>
            <a:r>
              <a:rPr lang="en-GB" sz="2200" dirty="0" smtClean="0">
                <a:solidFill>
                  <a:srgbClr val="D7D6A0"/>
                </a:solidFill>
              </a:rPr>
              <a:t> Machine</a:t>
            </a:r>
          </a:p>
          <a:p>
            <a:pPr lvl="1">
              <a:lnSpc>
                <a:spcPts val="2200"/>
              </a:lnSpc>
            </a:pPr>
            <a:r>
              <a:rPr lang="en-GB" sz="2200" dirty="0" smtClean="0">
                <a:solidFill>
                  <a:srgbClr val="D7D6A0"/>
                </a:solidFill>
              </a:rPr>
              <a:t> Material</a:t>
            </a:r>
          </a:p>
          <a:p>
            <a:pPr>
              <a:lnSpc>
                <a:spcPts val="2200"/>
              </a:lnSpc>
            </a:pPr>
            <a:r>
              <a:rPr lang="en-GB" sz="2200" dirty="0">
                <a:solidFill>
                  <a:srgbClr val="D7D6A0"/>
                </a:solidFill>
              </a:rPr>
              <a:t> </a:t>
            </a:r>
            <a:r>
              <a:rPr lang="en-GB" sz="2200" dirty="0" smtClean="0">
                <a:solidFill>
                  <a:srgbClr val="D7D6A0"/>
                </a:solidFill>
              </a:rPr>
              <a:t>Please use the electronic scales to work out the mass of PLA used</a:t>
            </a:r>
          </a:p>
          <a:p>
            <a:pPr lvl="1">
              <a:lnSpc>
                <a:spcPts val="2200"/>
              </a:lnSpc>
            </a:pPr>
            <a:r>
              <a:rPr lang="en-GB" sz="2200" dirty="0">
                <a:solidFill>
                  <a:srgbClr val="D7D6A0"/>
                </a:solidFill>
              </a:rPr>
              <a:t> </a:t>
            </a:r>
            <a:r>
              <a:rPr lang="en-GB" sz="2200" dirty="0" smtClean="0">
                <a:solidFill>
                  <a:srgbClr val="D7D6A0"/>
                </a:solidFill>
              </a:rPr>
              <a:t>Do include any scrap</a:t>
            </a:r>
          </a:p>
          <a:p>
            <a:pPr lvl="1">
              <a:lnSpc>
                <a:spcPts val="2200"/>
              </a:lnSpc>
            </a:pPr>
            <a:r>
              <a:rPr lang="en-GB" sz="2200" dirty="0">
                <a:solidFill>
                  <a:srgbClr val="D7D6A0"/>
                </a:solidFill>
              </a:rPr>
              <a:t> </a:t>
            </a:r>
            <a:r>
              <a:rPr lang="en-GB" sz="2200" dirty="0" smtClean="0">
                <a:solidFill>
                  <a:srgbClr val="D7D6A0"/>
                </a:solidFill>
              </a:rPr>
              <a:t>Rafts, supports</a:t>
            </a:r>
          </a:p>
          <a:p>
            <a:pPr lvl="1">
              <a:lnSpc>
                <a:spcPts val="2200"/>
              </a:lnSpc>
            </a:pPr>
            <a:r>
              <a:rPr lang="en-GB" sz="2200" dirty="0">
                <a:solidFill>
                  <a:srgbClr val="D7D6A0"/>
                </a:solidFill>
              </a:rPr>
              <a:t> </a:t>
            </a:r>
            <a:r>
              <a:rPr lang="en-GB" sz="2200" dirty="0" smtClean="0">
                <a:solidFill>
                  <a:srgbClr val="D7D6A0"/>
                </a:solidFill>
              </a:rPr>
              <a:t>Failed attempts (these are at your cost)</a:t>
            </a:r>
          </a:p>
          <a:p>
            <a:pPr>
              <a:lnSpc>
                <a:spcPts val="2200"/>
              </a:lnSpc>
            </a:pPr>
            <a:r>
              <a:rPr lang="en-GB" sz="2200" dirty="0">
                <a:solidFill>
                  <a:srgbClr val="D7D6A0"/>
                </a:solidFill>
              </a:rPr>
              <a:t> </a:t>
            </a:r>
            <a:r>
              <a:rPr lang="en-GB" sz="2200" dirty="0" smtClean="0">
                <a:solidFill>
                  <a:srgbClr val="D7D6A0"/>
                </a:solidFill>
              </a:rPr>
              <a:t>Charge is £1 per 30g of part there-of.</a:t>
            </a:r>
          </a:p>
          <a:p>
            <a:pPr lvl="1">
              <a:lnSpc>
                <a:spcPts val="2200"/>
              </a:lnSpc>
            </a:pPr>
            <a:r>
              <a:rPr lang="en-GB" sz="2200" dirty="0">
                <a:solidFill>
                  <a:srgbClr val="D7D6A0"/>
                </a:solidFill>
              </a:rPr>
              <a:t> </a:t>
            </a:r>
            <a:r>
              <a:rPr lang="en-GB" sz="2200" dirty="0" err="1" smtClean="0">
                <a:solidFill>
                  <a:srgbClr val="D7D6A0"/>
                </a:solidFill>
              </a:rPr>
              <a:t>Ie</a:t>
            </a:r>
            <a:r>
              <a:rPr lang="en-GB" sz="2200" dirty="0" smtClean="0">
                <a:solidFill>
                  <a:srgbClr val="D7D6A0"/>
                </a:solidFill>
              </a:rPr>
              <a:t> 25g is £1, 40g is £2, 60g is £2, 61g is £3</a:t>
            </a:r>
          </a:p>
          <a:p>
            <a:pPr>
              <a:lnSpc>
                <a:spcPts val="2200"/>
              </a:lnSpc>
            </a:pPr>
            <a:r>
              <a:rPr lang="en-GB" sz="2200" dirty="0" smtClean="0">
                <a:solidFill>
                  <a:srgbClr val="D7D6A0"/>
                </a:solidFill>
              </a:rPr>
              <a:t> For the time being please see the Manager to make payments and ensure you get a receipt.</a:t>
            </a:r>
          </a:p>
          <a:p>
            <a:pPr>
              <a:lnSpc>
                <a:spcPts val="2200"/>
              </a:lnSpc>
            </a:pPr>
            <a:r>
              <a:rPr lang="en-GB" sz="2200" dirty="0" smtClean="0">
                <a:solidFill>
                  <a:srgbClr val="D7D6A0"/>
                </a:solidFill>
              </a:rPr>
              <a:t>We will try to streamline the payment process in the future.</a:t>
            </a:r>
          </a:p>
          <a:p>
            <a:pPr>
              <a:lnSpc>
                <a:spcPts val="2200"/>
              </a:lnSpc>
            </a:pPr>
            <a:r>
              <a:rPr lang="en-GB" sz="2200" dirty="0" smtClean="0">
                <a:solidFill>
                  <a:srgbClr val="D7D6A0"/>
                </a:solidFill>
              </a:rPr>
              <a:t>Note: all 3D printing filament payments will go into a dedicated account intended for buying more filament.</a:t>
            </a:r>
          </a:p>
        </p:txBody>
      </p:sp>
    </p:spTree>
    <p:extLst>
      <p:ext uri="{BB962C8B-B14F-4D97-AF65-F5344CB8AC3E}">
        <p14:creationId xmlns:p14="http://schemas.microsoft.com/office/powerpoint/2010/main" val="249346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279917" y="196998"/>
            <a:ext cx="7864083" cy="857646"/>
          </a:xfrm>
        </p:spPr>
        <p:txBody>
          <a:bodyPr/>
          <a:lstStyle/>
          <a:p>
            <a:pPr algn="ctr"/>
            <a:r>
              <a:rPr lang="en-GB" dirty="0" smtClean="0">
                <a:solidFill>
                  <a:schemeClr val="tx2">
                    <a:lumMod val="75000"/>
                  </a:schemeClr>
                </a:solidFill>
              </a:rPr>
              <a:t>Machines Available</a:t>
            </a:r>
            <a:endParaRPr lang="en-GB" dirty="0">
              <a:solidFill>
                <a:schemeClr val="tx2">
                  <a:lumMod val="75000"/>
                </a:schemeClr>
              </a:solidFill>
            </a:endParaRPr>
          </a:p>
        </p:txBody>
      </p:sp>
      <p:sp>
        <p:nvSpPr>
          <p:cNvPr id="3" name="Text Placeholder 2"/>
          <p:cNvSpPr>
            <a:spLocks noGrp="1"/>
          </p:cNvSpPr>
          <p:nvPr>
            <p:ph idx="1"/>
          </p:nvPr>
        </p:nvSpPr>
        <p:spPr>
          <a:xfrm>
            <a:off x="228600" y="1066800"/>
            <a:ext cx="8915400" cy="4051437"/>
          </a:xfrm>
        </p:spPr>
        <p:txBody>
          <a:bodyPr anchor="t">
            <a:normAutofit/>
          </a:bodyPr>
          <a:lstStyle/>
          <a:p>
            <a:r>
              <a:rPr lang="en-GB" dirty="0" smtClean="0">
                <a:solidFill>
                  <a:srgbClr val="D7D6A0"/>
                </a:solidFill>
              </a:rPr>
              <a:t>Dyson Centre currently has 5 of the following </a:t>
            </a:r>
            <a:r>
              <a:rPr lang="en-GB" dirty="0" err="1" smtClean="0">
                <a:solidFill>
                  <a:srgbClr val="D7D6A0"/>
                </a:solidFill>
              </a:rPr>
              <a:t>IdeaWerk</a:t>
            </a:r>
            <a:r>
              <a:rPr lang="en-GB" dirty="0" smtClean="0">
                <a:solidFill>
                  <a:srgbClr val="D7D6A0"/>
                </a:solidFill>
              </a:rPr>
              <a:t> / RS machines:</a:t>
            </a:r>
          </a:p>
          <a:p>
            <a:pPr lvl="1"/>
            <a:r>
              <a:rPr lang="en-GB" dirty="0" smtClean="0">
                <a:solidFill>
                  <a:srgbClr val="D7D6A0"/>
                </a:solidFill>
              </a:rPr>
              <a:t>A </a:t>
            </a:r>
            <a:r>
              <a:rPr lang="en-GB" dirty="0" err="1" smtClean="0">
                <a:solidFill>
                  <a:srgbClr val="D7D6A0"/>
                </a:solidFill>
              </a:rPr>
              <a:t>Weistek</a:t>
            </a:r>
            <a:r>
              <a:rPr lang="en-GB" dirty="0" smtClean="0">
                <a:solidFill>
                  <a:srgbClr val="D7D6A0"/>
                </a:solidFill>
              </a:rPr>
              <a:t> WT280A (also know as an RS </a:t>
            </a:r>
            <a:r>
              <a:rPr lang="en-GB" dirty="0" err="1" smtClean="0">
                <a:solidFill>
                  <a:srgbClr val="D7D6A0"/>
                </a:solidFill>
              </a:rPr>
              <a:t>IdeaWerk</a:t>
            </a:r>
            <a:r>
              <a:rPr lang="en-GB" dirty="0" smtClean="0">
                <a:solidFill>
                  <a:srgbClr val="D7D6A0"/>
                </a:solidFill>
              </a:rPr>
              <a:t> Pro and </a:t>
            </a:r>
            <a:r>
              <a:rPr lang="en-GB" dirty="0" err="1" smtClean="0">
                <a:solidFill>
                  <a:srgbClr val="D7D6A0"/>
                </a:solidFill>
              </a:rPr>
              <a:t>IdeaWerk</a:t>
            </a:r>
            <a:r>
              <a:rPr lang="en-GB" dirty="0" smtClean="0">
                <a:solidFill>
                  <a:srgbClr val="D7D6A0"/>
                </a:solidFill>
              </a:rPr>
              <a:t> Plus)</a:t>
            </a:r>
          </a:p>
        </p:txBody>
      </p:sp>
      <p:grpSp>
        <p:nvGrpSpPr>
          <p:cNvPr id="6" name="Group 5"/>
          <p:cNvGrpSpPr>
            <a:grpSpLocks noChangeAspect="1"/>
          </p:cNvGrpSpPr>
          <p:nvPr/>
        </p:nvGrpSpPr>
        <p:grpSpPr>
          <a:xfrm>
            <a:off x="1279917" y="1831509"/>
            <a:ext cx="6340084" cy="4201302"/>
            <a:chOff x="914400" y="1981200"/>
            <a:chExt cx="7263063" cy="4812921"/>
          </a:xfrm>
        </p:grpSpPr>
        <p:pic>
          <p:nvPicPr>
            <p:cNvPr id="1026"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8931" b="444"/>
            <a:stretch/>
          </p:blipFill>
          <p:spPr bwMode="auto">
            <a:xfrm>
              <a:off x="914400" y="2654121"/>
              <a:ext cx="7263063" cy="41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86681"/>
            <a:stretch/>
          </p:blipFill>
          <p:spPr bwMode="auto">
            <a:xfrm>
              <a:off x="914400" y="1981200"/>
              <a:ext cx="7263063" cy="684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Placeholder 2"/>
          <p:cNvSpPr txBox="1">
            <a:spLocks/>
          </p:cNvSpPr>
          <p:nvPr/>
        </p:nvSpPr>
        <p:spPr>
          <a:xfrm>
            <a:off x="228600" y="6083163"/>
            <a:ext cx="8915400" cy="4051437"/>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Clr>
                <a:schemeClr val="tx2"/>
              </a:buClr>
              <a:buSzPct val="101000"/>
              <a:buFont typeface="Courier New" pitchFamily="49" charset="0"/>
              <a:buChar char="o"/>
              <a:defRPr sz="1200" kern="1200">
                <a:solidFill>
                  <a:schemeClr val="tx1"/>
                </a:solidFill>
                <a:latin typeface="+mn-lt"/>
                <a:ea typeface="+mn-ea"/>
                <a:cs typeface="+mn-cs"/>
              </a:defRPr>
            </a:lvl6pPr>
            <a:lvl7pPr marL="29718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8pPr>
            <a:lvl9pPr marL="3886200" indent="-228600" algn="l" defTabSz="457200" rtl="0" eaLnBrk="1" latinLnBrk="0" hangingPunct="1">
              <a:spcBef>
                <a:spcPct val="20000"/>
              </a:spcBef>
              <a:buClr>
                <a:schemeClr val="tx2"/>
              </a:buClr>
              <a:buFont typeface="Courier New" pitchFamily="49" charset="0"/>
              <a:buChar char="o"/>
              <a:defRPr sz="1200" kern="1200" baseline="0">
                <a:solidFill>
                  <a:schemeClr val="tx1"/>
                </a:solidFill>
                <a:latin typeface="+mn-lt"/>
                <a:ea typeface="+mn-ea"/>
                <a:cs typeface="+mn-cs"/>
              </a:defRPr>
            </a:lvl9pPr>
          </a:lstStyle>
          <a:p>
            <a:r>
              <a:rPr lang="en-GB" dirty="0" smtClean="0">
                <a:solidFill>
                  <a:srgbClr val="D7D6A0"/>
                </a:solidFill>
              </a:rPr>
              <a:t>Planning 5 more machines (type unknown), likely during Lent term.</a:t>
            </a:r>
          </a:p>
          <a:p>
            <a:r>
              <a:rPr lang="en-GB" dirty="0" smtClean="0">
                <a:solidFill>
                  <a:srgbClr val="D7D6A0"/>
                </a:solidFill>
              </a:rPr>
              <a:t>If you’ve a particular machine suggestion or requirements, do say.</a:t>
            </a:r>
          </a:p>
        </p:txBody>
      </p:sp>
      <p:sp>
        <p:nvSpPr>
          <p:cNvPr id="11" name="TextBox 10"/>
          <p:cNvSpPr txBox="1"/>
          <p:nvPr/>
        </p:nvSpPr>
        <p:spPr>
          <a:xfrm>
            <a:off x="7543801" y="3124200"/>
            <a:ext cx="1828799" cy="1754326"/>
          </a:xfrm>
          <a:prstGeom prst="rect">
            <a:avLst/>
          </a:prstGeom>
          <a:noFill/>
        </p:spPr>
        <p:txBody>
          <a:bodyPr wrap="square" rtlCol="0">
            <a:spAutoFit/>
          </a:bodyPr>
          <a:lstStyle/>
          <a:p>
            <a:r>
              <a:rPr lang="en-GB" dirty="0" smtClean="0"/>
              <a:t>Maximum component size:</a:t>
            </a:r>
            <a:br>
              <a:rPr lang="en-GB" dirty="0" smtClean="0"/>
            </a:br>
            <a:r>
              <a:rPr lang="en-GB" dirty="0" smtClean="0"/>
              <a:t>150mm x 150mm x</a:t>
            </a:r>
          </a:p>
          <a:p>
            <a:r>
              <a:rPr lang="en-GB" dirty="0" smtClean="0"/>
              <a:t>140mm high.</a:t>
            </a:r>
          </a:p>
        </p:txBody>
      </p:sp>
    </p:spTree>
    <p:extLst>
      <p:ext uri="{BB962C8B-B14F-4D97-AF65-F5344CB8AC3E}">
        <p14:creationId xmlns:p14="http://schemas.microsoft.com/office/powerpoint/2010/main" val="95887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646000"/>
            <a:ext cx="7117178" cy="1468800"/>
          </a:xfrm>
        </p:spPr>
        <p:txBody>
          <a:bodyPr anchor="ctr"/>
          <a:lstStyle/>
          <a:p>
            <a:pPr algn="ctr"/>
            <a:r>
              <a:rPr lang="en-GB" dirty="0" smtClean="0"/>
              <a:t>Health and Safety</a:t>
            </a:r>
            <a:endParaRPr lang="en-GB" dirty="0"/>
          </a:p>
        </p:txBody>
      </p:sp>
      <p:sp>
        <p:nvSpPr>
          <p:cNvPr id="3" name="Text Placeholder 2"/>
          <p:cNvSpPr>
            <a:spLocks noGrp="1"/>
          </p:cNvSpPr>
          <p:nvPr>
            <p:ph type="body" idx="1"/>
          </p:nvPr>
        </p:nvSpPr>
        <p:spPr>
          <a:xfrm>
            <a:off x="533400" y="4929781"/>
            <a:ext cx="8229600" cy="1775819"/>
          </a:xfrm>
        </p:spPr>
        <p:txBody>
          <a:bodyPr>
            <a:normAutofit/>
          </a:bodyPr>
          <a:lstStyle/>
          <a:p>
            <a:pPr algn="l"/>
            <a:r>
              <a:rPr lang="en-GB" dirty="0" smtClean="0">
                <a:solidFill>
                  <a:schemeClr val="tx1"/>
                </a:solidFill>
              </a:rPr>
              <a:t>As with many such machines in workshops, these machines are not default safe to use - you can cause harm to yourself and others and to the machine if you don’t understand how to use it correctly.</a:t>
            </a:r>
          </a:p>
          <a:p>
            <a:pPr algn="l"/>
            <a:r>
              <a:rPr lang="en-GB" dirty="0" smtClean="0">
                <a:solidFill>
                  <a:schemeClr val="tx1"/>
                </a:solidFill>
              </a:rPr>
              <a:t>An appreciation of the risks and what to do about them is important.</a:t>
            </a:r>
            <a:endParaRPr lang="en-GB" dirty="0">
              <a:solidFill>
                <a:schemeClr val="tx1"/>
              </a:solidFill>
            </a:endParaRPr>
          </a:p>
        </p:txBody>
      </p:sp>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667" b="16180"/>
          <a:stretch/>
        </p:blipFill>
        <p:spPr bwMode="auto">
          <a:xfrm>
            <a:off x="4942483" y="0"/>
            <a:ext cx="4201517" cy="17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942483" y="1728000"/>
            <a:ext cx="4201517" cy="769441"/>
          </a:xfrm>
          <a:prstGeom prst="rect">
            <a:avLst/>
          </a:prstGeom>
          <a:noFill/>
        </p:spPr>
        <p:txBody>
          <a:bodyPr wrap="square" rtlCol="0">
            <a:spAutoFit/>
          </a:bodyPr>
          <a:lstStyle/>
          <a:p>
            <a:pPr algn="ctr"/>
            <a:r>
              <a:rPr lang="en-GB" dirty="0" smtClean="0"/>
              <a:t>Egg visibly cooking after just 5 seconds on a 3D printer bed. </a:t>
            </a:r>
            <a:br>
              <a:rPr lang="en-GB" dirty="0" smtClean="0"/>
            </a:br>
            <a:r>
              <a:rPr lang="en-GB" sz="800" dirty="0" smtClean="0"/>
              <a:t>Taken from https</a:t>
            </a:r>
            <a:r>
              <a:rPr lang="en-GB" sz="800" dirty="0"/>
              <a:t>://www.youtube.com/watch?v=gD59u5WafmQ</a:t>
            </a:r>
          </a:p>
        </p:txBody>
      </p:sp>
    </p:spTree>
    <p:extLst>
      <p:ext uri="{BB962C8B-B14F-4D97-AF65-F5344CB8AC3E}">
        <p14:creationId xmlns:p14="http://schemas.microsoft.com/office/powerpoint/2010/main" val="3170742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25113" cy="924475"/>
          </a:xfrm>
        </p:spPr>
        <p:txBody>
          <a:bodyPr/>
          <a:lstStyle/>
          <a:p>
            <a:pPr algn="ctr"/>
            <a:r>
              <a:rPr lang="en-GB" dirty="0" smtClean="0"/>
              <a:t>Health and Safety: Burned!</a:t>
            </a:r>
            <a:endParaRPr lang="en-GB" dirty="0"/>
          </a:p>
        </p:txBody>
      </p:sp>
      <p:sp>
        <p:nvSpPr>
          <p:cNvPr id="3" name="Content Placeholder 2"/>
          <p:cNvSpPr>
            <a:spLocks noGrp="1"/>
          </p:cNvSpPr>
          <p:nvPr>
            <p:ph idx="1"/>
          </p:nvPr>
        </p:nvSpPr>
        <p:spPr>
          <a:xfrm>
            <a:off x="76200" y="1143000"/>
            <a:ext cx="5391600" cy="5715000"/>
          </a:xfrm>
        </p:spPr>
        <p:txBody>
          <a:bodyPr>
            <a:normAutofit/>
          </a:bodyPr>
          <a:lstStyle/>
          <a:p>
            <a:r>
              <a:rPr lang="en-GB" dirty="0" smtClean="0"/>
              <a:t>What could go wrong?</a:t>
            </a:r>
          </a:p>
          <a:p>
            <a:pPr lvl="1"/>
            <a:r>
              <a:rPr lang="en-GB" dirty="0" smtClean="0"/>
              <a:t>Could get burnt by extruder or by molten plastic coming out of it – usually between 200 and 280deg C (significantly hotter than boiling water!!!):</a:t>
            </a:r>
          </a:p>
          <a:p>
            <a:pPr marL="457200" lvl="1" indent="0">
              <a:buNone/>
            </a:pPr>
            <a:r>
              <a:rPr lang="en-GB" dirty="0" smtClean="0"/>
              <a:t>	</a:t>
            </a:r>
            <a:r>
              <a:rPr lang="en-GB" dirty="0" smtClean="0">
                <a:solidFill>
                  <a:schemeClr val="tx2">
                    <a:lumMod val="75000"/>
                  </a:schemeClr>
                </a:solidFill>
              </a:rPr>
              <a:t>Don’t touch extruder, or molten plastic 	coming out of extruder, even if it looks 	cool.</a:t>
            </a:r>
          </a:p>
          <a:p>
            <a:pPr marL="457200" lvl="1" indent="0">
              <a:buNone/>
            </a:pPr>
            <a:r>
              <a:rPr lang="en-GB" dirty="0">
                <a:solidFill>
                  <a:schemeClr val="tx2">
                    <a:lumMod val="75000"/>
                  </a:schemeClr>
                </a:solidFill>
              </a:rPr>
              <a:t>	</a:t>
            </a:r>
            <a:r>
              <a:rPr lang="en-GB" dirty="0" smtClean="0">
                <a:solidFill>
                  <a:schemeClr val="tx2">
                    <a:lumMod val="75000"/>
                  </a:schemeClr>
                </a:solidFill>
              </a:rPr>
              <a:t>Could wear protective gloves (need to be 	sufficiently insulating).</a:t>
            </a:r>
          </a:p>
          <a:p>
            <a:pPr marL="457200" lvl="1" indent="0">
              <a:buNone/>
            </a:pPr>
            <a:r>
              <a:rPr lang="en-GB" dirty="0">
                <a:solidFill>
                  <a:schemeClr val="tx2">
                    <a:lumMod val="75000"/>
                  </a:schemeClr>
                </a:solidFill>
              </a:rPr>
              <a:t>	</a:t>
            </a:r>
            <a:r>
              <a:rPr lang="en-GB" dirty="0" smtClean="0">
                <a:solidFill>
                  <a:schemeClr val="tx2">
                    <a:lumMod val="75000"/>
                  </a:schemeClr>
                </a:solidFill>
              </a:rPr>
              <a:t>Make sure you know where nearest sink 	is and get burns under cold water 	promptly and keep them there for 10 to 	20 minutes!</a:t>
            </a:r>
          </a:p>
          <a:p>
            <a:pPr marL="457200" lvl="1" indent="0">
              <a:buNone/>
            </a:pPr>
            <a:r>
              <a:rPr lang="en-GB" dirty="0">
                <a:solidFill>
                  <a:schemeClr val="tx2">
                    <a:lumMod val="75000"/>
                  </a:schemeClr>
                </a:solidFill>
              </a:rPr>
              <a:t>	</a:t>
            </a:r>
            <a:r>
              <a:rPr lang="en-GB" dirty="0" smtClean="0">
                <a:solidFill>
                  <a:schemeClr val="tx2">
                    <a:lumMod val="75000"/>
                  </a:schemeClr>
                </a:solidFill>
              </a:rPr>
              <a:t>Also seek help from a first aider – ask at 	reception if you can’t find one, or if 	outside normal hours, call security on 	31818 from the phone on the Manager’s 	desk, or 01223 331818 on your mobile 	phone. Further details at Manager’s desk.</a:t>
            </a:r>
            <a:endParaRPr lang="en-GB" dirty="0">
              <a:solidFill>
                <a:schemeClr val="tx2">
                  <a:lumMod val="75000"/>
                </a:schemeClr>
              </a:solidFill>
            </a:endParaRPr>
          </a:p>
        </p:txBody>
      </p:sp>
      <p:pic>
        <p:nvPicPr>
          <p:cNvPr id="4"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5467800" y="990600"/>
            <a:ext cx="3600000" cy="3613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5257800" y="1828800"/>
            <a:ext cx="1905000" cy="381000"/>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21875607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087" y="152400"/>
            <a:ext cx="7125113" cy="924475"/>
          </a:xfrm>
        </p:spPr>
        <p:txBody>
          <a:bodyPr/>
          <a:lstStyle/>
          <a:p>
            <a:pPr algn="ctr"/>
            <a:r>
              <a:rPr lang="en-GB" sz="3000" dirty="0" smtClean="0"/>
              <a:t>Health and Safety: Burned Again!</a:t>
            </a:r>
            <a:endParaRPr lang="en-GB" sz="3000" dirty="0"/>
          </a:p>
        </p:txBody>
      </p:sp>
      <p:sp>
        <p:nvSpPr>
          <p:cNvPr id="3" name="Content Placeholder 2"/>
          <p:cNvSpPr>
            <a:spLocks noGrp="1"/>
          </p:cNvSpPr>
          <p:nvPr>
            <p:ph idx="1"/>
          </p:nvPr>
        </p:nvSpPr>
        <p:spPr>
          <a:xfrm>
            <a:off x="76200" y="1143000"/>
            <a:ext cx="5391600" cy="5715000"/>
          </a:xfrm>
        </p:spPr>
        <p:txBody>
          <a:bodyPr>
            <a:normAutofit/>
          </a:bodyPr>
          <a:lstStyle/>
          <a:p>
            <a:r>
              <a:rPr lang="en-GB" dirty="0" smtClean="0"/>
              <a:t>What could go wrong?</a:t>
            </a:r>
          </a:p>
          <a:p>
            <a:pPr lvl="1"/>
            <a:r>
              <a:rPr lang="en-GB" dirty="0" smtClean="0"/>
              <a:t>Could get burnt by the platform/bed or item recently printed: if the bed is still being heated, it could be around 100 </a:t>
            </a:r>
            <a:r>
              <a:rPr lang="en-GB" dirty="0" err="1" smtClean="0"/>
              <a:t>deg</a:t>
            </a:r>
            <a:r>
              <a:rPr lang="en-GB" dirty="0" smtClean="0"/>
              <a:t> C (</a:t>
            </a:r>
            <a:r>
              <a:rPr lang="en-GB" dirty="0" err="1" smtClean="0"/>
              <a:t>ie</a:t>
            </a:r>
            <a:r>
              <a:rPr lang="en-GB" dirty="0" smtClean="0"/>
              <a:t> as hot as boiling water!!!):</a:t>
            </a:r>
          </a:p>
          <a:p>
            <a:pPr marL="457200" lvl="1" indent="0">
              <a:buNone/>
            </a:pPr>
            <a:r>
              <a:rPr lang="en-GB" dirty="0" smtClean="0"/>
              <a:t>	</a:t>
            </a:r>
            <a:r>
              <a:rPr lang="en-GB" dirty="0" smtClean="0">
                <a:solidFill>
                  <a:schemeClr val="tx2">
                    <a:lumMod val="75000"/>
                  </a:schemeClr>
                </a:solidFill>
              </a:rPr>
              <a:t>Don’t touch bed until you are sure it has 	cooled down – touch screen will tell you 	current temperature (be careful not to 	get mixed up with target temperature or 	same for extruder/nozzle).</a:t>
            </a:r>
          </a:p>
          <a:p>
            <a:pPr marL="457200" lvl="1" indent="0">
              <a:buNone/>
            </a:pPr>
            <a:r>
              <a:rPr lang="en-GB" dirty="0" smtClean="0">
                <a:solidFill>
                  <a:schemeClr val="tx2">
                    <a:lumMod val="75000"/>
                  </a:schemeClr>
                </a:solidFill>
              </a:rPr>
              <a:t>	Be cautious when moving to handle the 	bed 	or the item printed.</a:t>
            </a:r>
            <a:r>
              <a:rPr lang="en-GB" dirty="0">
                <a:solidFill>
                  <a:schemeClr val="tx2">
                    <a:lumMod val="75000"/>
                  </a:schemeClr>
                </a:solidFill>
              </a:rPr>
              <a:t>	</a:t>
            </a:r>
            <a:endParaRPr lang="en-GB" dirty="0" smtClean="0">
              <a:solidFill>
                <a:schemeClr val="tx2">
                  <a:lumMod val="75000"/>
                </a:schemeClr>
              </a:solidFill>
            </a:endParaRPr>
          </a:p>
          <a:p>
            <a:pPr marL="457200" lvl="1" indent="0">
              <a:buNone/>
            </a:pPr>
            <a:r>
              <a:rPr lang="en-GB" dirty="0" smtClean="0">
                <a:solidFill>
                  <a:schemeClr val="tx2">
                    <a:lumMod val="75000"/>
                  </a:schemeClr>
                </a:solidFill>
              </a:rPr>
              <a:t>	Also see advice on previous page about: 	gloves, treatment of burns and 	summoning of a first aider.</a:t>
            </a:r>
            <a:endParaRPr lang="en-GB" dirty="0">
              <a:solidFill>
                <a:schemeClr val="tx2">
                  <a:lumMod val="75000"/>
                </a:schemeClr>
              </a:solidFill>
            </a:endParaRPr>
          </a:p>
        </p:txBody>
      </p:sp>
      <p:pic>
        <p:nvPicPr>
          <p:cNvPr id="4"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5467800" y="990600"/>
            <a:ext cx="3600000" cy="3613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876800" y="2209800"/>
            <a:ext cx="1905000" cy="1295400"/>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23504950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25113" cy="924475"/>
          </a:xfrm>
        </p:spPr>
        <p:txBody>
          <a:bodyPr/>
          <a:lstStyle/>
          <a:p>
            <a:pPr algn="ctr"/>
            <a:r>
              <a:rPr lang="en-GB" dirty="0" smtClean="0"/>
              <a:t>Health and Safety: Trapped!</a:t>
            </a:r>
            <a:endParaRPr lang="en-GB" dirty="0"/>
          </a:p>
        </p:txBody>
      </p:sp>
      <p:sp>
        <p:nvSpPr>
          <p:cNvPr id="3" name="Content Placeholder 2"/>
          <p:cNvSpPr>
            <a:spLocks noGrp="1"/>
          </p:cNvSpPr>
          <p:nvPr>
            <p:ph idx="1"/>
          </p:nvPr>
        </p:nvSpPr>
        <p:spPr>
          <a:xfrm>
            <a:off x="76200" y="1143000"/>
            <a:ext cx="5391600" cy="5715000"/>
          </a:xfrm>
        </p:spPr>
        <p:txBody>
          <a:bodyPr>
            <a:normAutofit/>
          </a:bodyPr>
          <a:lstStyle/>
          <a:p>
            <a:r>
              <a:rPr lang="en-GB" dirty="0" smtClean="0"/>
              <a:t>What could go wrong?</a:t>
            </a:r>
          </a:p>
          <a:p>
            <a:pPr lvl="1"/>
            <a:r>
              <a:rPr lang="en-GB" dirty="0" smtClean="0"/>
              <a:t>Could get trapped above or below the moving [heated] bed and/or the moving [heated] extruder head. </a:t>
            </a:r>
          </a:p>
          <a:p>
            <a:pPr marL="457200" lvl="1" indent="0">
              <a:buNone/>
            </a:pPr>
            <a:r>
              <a:rPr lang="en-GB" dirty="0" smtClean="0"/>
              <a:t>	</a:t>
            </a:r>
            <a:r>
              <a:rPr lang="en-GB" dirty="0" smtClean="0">
                <a:solidFill>
                  <a:schemeClr val="tx2">
                    <a:lumMod val="75000"/>
                  </a:schemeClr>
                </a:solidFill>
              </a:rPr>
              <a:t>Stay clear of the moving parts!</a:t>
            </a:r>
          </a:p>
          <a:p>
            <a:pPr marL="457200" lvl="1" indent="0">
              <a:buNone/>
            </a:pPr>
            <a:r>
              <a:rPr lang="en-GB" dirty="0">
                <a:solidFill>
                  <a:schemeClr val="tx2">
                    <a:lumMod val="75000"/>
                  </a:schemeClr>
                </a:solidFill>
              </a:rPr>
              <a:t>	</a:t>
            </a:r>
            <a:r>
              <a:rPr lang="en-GB" dirty="0" smtClean="0">
                <a:solidFill>
                  <a:schemeClr val="tx2">
                    <a:lumMod val="75000"/>
                  </a:schemeClr>
                </a:solidFill>
              </a:rPr>
              <a:t>If you do get trapped:</a:t>
            </a:r>
          </a:p>
          <a:p>
            <a:pPr marL="457200" lvl="1" indent="0">
              <a:buNone/>
            </a:pPr>
            <a:r>
              <a:rPr lang="en-GB" dirty="0">
                <a:solidFill>
                  <a:schemeClr val="tx2">
                    <a:lumMod val="75000"/>
                  </a:schemeClr>
                </a:solidFill>
              </a:rPr>
              <a:t>	</a:t>
            </a:r>
            <a:r>
              <a:rPr lang="en-GB" dirty="0" smtClean="0">
                <a:solidFill>
                  <a:schemeClr val="tx2">
                    <a:lumMod val="75000"/>
                  </a:schemeClr>
                </a:solidFill>
              </a:rPr>
              <a:t>	turn the power off, which should 			allow you to 	move the bed and/or 			extruder head to free 	yourself.</a:t>
            </a:r>
          </a:p>
          <a:p>
            <a:pPr marL="457200" lvl="1" indent="0">
              <a:buNone/>
            </a:pPr>
            <a:r>
              <a:rPr lang="en-GB" dirty="0">
                <a:solidFill>
                  <a:schemeClr val="tx2">
                    <a:lumMod val="75000"/>
                  </a:schemeClr>
                </a:solidFill>
              </a:rPr>
              <a:t>	</a:t>
            </a:r>
            <a:r>
              <a:rPr lang="en-GB" dirty="0" smtClean="0">
                <a:solidFill>
                  <a:schemeClr val="tx2">
                    <a:lumMod val="75000"/>
                  </a:schemeClr>
                </a:solidFill>
              </a:rPr>
              <a:t>	Seek a first aider if you are inured in 		any way, as per two slides ago.</a:t>
            </a:r>
          </a:p>
          <a:p>
            <a:pPr marL="457200" lvl="1" indent="0">
              <a:buNone/>
            </a:pPr>
            <a:r>
              <a:rPr lang="en-GB" dirty="0">
                <a:solidFill>
                  <a:schemeClr val="tx2">
                    <a:lumMod val="75000"/>
                  </a:schemeClr>
                </a:solidFill>
              </a:rPr>
              <a:t>	</a:t>
            </a:r>
            <a:r>
              <a:rPr lang="en-GB" dirty="0" smtClean="0">
                <a:solidFill>
                  <a:schemeClr val="tx2">
                    <a:lumMod val="75000"/>
                  </a:schemeClr>
                </a:solidFill>
              </a:rPr>
              <a:t>	If you have been burnt by the hot 			bed and/or extruder head, follow 			advice from two slides ago for 				dealing with burns and summoning a 		first aider.</a:t>
            </a:r>
          </a:p>
          <a:p>
            <a:pPr marL="457200" lvl="1" indent="0">
              <a:buNone/>
            </a:pPr>
            <a:endParaRPr lang="en-GB" dirty="0" smtClean="0">
              <a:solidFill>
                <a:schemeClr val="tx2">
                  <a:lumMod val="75000"/>
                </a:schemeClr>
              </a:solidFill>
            </a:endParaRPr>
          </a:p>
        </p:txBody>
      </p:sp>
      <p:pic>
        <p:nvPicPr>
          <p:cNvPr id="4"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5467800" y="990600"/>
            <a:ext cx="3600000" cy="361389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a:off x="4794697" y="2143796"/>
            <a:ext cx="1905000" cy="1295400"/>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cxnSp>
        <p:nvCxnSpPr>
          <p:cNvPr id="8" name="Straight Arrow Connector 7"/>
          <p:cNvCxnSpPr/>
          <p:nvPr/>
        </p:nvCxnSpPr>
        <p:spPr>
          <a:xfrm>
            <a:off x="4947097" y="2057400"/>
            <a:ext cx="2063303" cy="238796"/>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9146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25113" cy="924475"/>
          </a:xfrm>
        </p:spPr>
        <p:txBody>
          <a:bodyPr/>
          <a:lstStyle/>
          <a:p>
            <a:pPr algn="ctr"/>
            <a:r>
              <a:rPr lang="en-GB" dirty="0" smtClean="0"/>
              <a:t>Health and Safety: Gassed!</a:t>
            </a:r>
            <a:endParaRPr lang="en-GB" dirty="0"/>
          </a:p>
        </p:txBody>
      </p:sp>
      <p:sp>
        <p:nvSpPr>
          <p:cNvPr id="3" name="Content Placeholder 2"/>
          <p:cNvSpPr>
            <a:spLocks noGrp="1"/>
          </p:cNvSpPr>
          <p:nvPr>
            <p:ph idx="1"/>
          </p:nvPr>
        </p:nvSpPr>
        <p:spPr>
          <a:xfrm>
            <a:off x="76200" y="1143000"/>
            <a:ext cx="5391600" cy="5715000"/>
          </a:xfrm>
        </p:spPr>
        <p:txBody>
          <a:bodyPr>
            <a:normAutofit/>
          </a:bodyPr>
          <a:lstStyle/>
          <a:p>
            <a:r>
              <a:rPr lang="en-GB" dirty="0" smtClean="0"/>
              <a:t>What could go wrong?</a:t>
            </a:r>
          </a:p>
          <a:p>
            <a:pPr lvl="1"/>
            <a:r>
              <a:rPr lang="en-GB" dirty="0" smtClean="0"/>
              <a:t>Harmful gases coming from extruder from heating non-standard materials</a:t>
            </a:r>
          </a:p>
          <a:p>
            <a:pPr lvl="1"/>
            <a:r>
              <a:rPr lang="en-GB" dirty="0" smtClean="0"/>
              <a:t>Or from overheating standard materials.</a:t>
            </a:r>
          </a:p>
          <a:p>
            <a:pPr marL="457200" lvl="1" indent="0">
              <a:buNone/>
            </a:pPr>
            <a:r>
              <a:rPr lang="en-GB" dirty="0" smtClean="0"/>
              <a:t>	</a:t>
            </a:r>
            <a:r>
              <a:rPr lang="en-GB" dirty="0" smtClean="0">
                <a:solidFill>
                  <a:schemeClr val="tx2">
                    <a:lumMod val="75000"/>
                  </a:schemeClr>
                </a:solidFill>
              </a:rPr>
              <a:t>Double check target and actual 	temperature of extruder. </a:t>
            </a:r>
          </a:p>
          <a:p>
            <a:pPr marL="457200" lvl="1" indent="0">
              <a:buNone/>
            </a:pPr>
            <a:r>
              <a:rPr lang="en-GB" dirty="0" smtClean="0">
                <a:solidFill>
                  <a:schemeClr val="tx2">
                    <a:lumMod val="75000"/>
                  </a:schemeClr>
                </a:solidFill>
              </a:rPr>
              <a:t>	Double check what material is being 	used.</a:t>
            </a:r>
          </a:p>
          <a:p>
            <a:pPr marL="457200" lvl="1" indent="0">
              <a:buNone/>
            </a:pPr>
            <a:r>
              <a:rPr lang="en-GB" dirty="0" smtClean="0">
                <a:solidFill>
                  <a:schemeClr val="tx2">
                    <a:lumMod val="75000"/>
                  </a:schemeClr>
                </a:solidFill>
              </a:rPr>
              <a:t>	Ask for advice if printing a non-standard 	material.</a:t>
            </a:r>
          </a:p>
          <a:p>
            <a:pPr marL="457200" lvl="1" indent="0">
              <a:buNone/>
            </a:pPr>
            <a:r>
              <a:rPr lang="en-GB" dirty="0" smtClean="0">
                <a:solidFill>
                  <a:schemeClr val="tx2">
                    <a:lumMod val="75000"/>
                  </a:schemeClr>
                </a:solidFill>
              </a:rPr>
              <a:t>	If you do think you have been exposed to 	potentially harmful gases, summon a first 	aider as per three slides ago.</a:t>
            </a:r>
            <a:r>
              <a:rPr lang="en-GB" dirty="0">
                <a:solidFill>
                  <a:schemeClr val="tx2">
                    <a:lumMod val="75000"/>
                  </a:schemeClr>
                </a:solidFill>
              </a:rPr>
              <a:t>	</a:t>
            </a:r>
            <a:endParaRPr lang="en-GB" dirty="0" smtClean="0">
              <a:solidFill>
                <a:schemeClr val="tx2">
                  <a:lumMod val="75000"/>
                </a:schemeClr>
              </a:solidFill>
            </a:endParaRPr>
          </a:p>
        </p:txBody>
      </p:sp>
      <p:pic>
        <p:nvPicPr>
          <p:cNvPr id="4"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5467800" y="990600"/>
            <a:ext cx="3600000" cy="361389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cxnSp>
        <p:nvCxnSpPr>
          <p:cNvPr id="8" name="Straight Arrow Connector 7"/>
          <p:cNvCxnSpPr/>
          <p:nvPr/>
        </p:nvCxnSpPr>
        <p:spPr>
          <a:xfrm>
            <a:off x="4947097" y="2057400"/>
            <a:ext cx="2063303" cy="238796"/>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8955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125113" cy="924475"/>
          </a:xfrm>
        </p:spPr>
        <p:txBody>
          <a:bodyPr/>
          <a:lstStyle/>
          <a:p>
            <a:pPr algn="ctr"/>
            <a:r>
              <a:rPr lang="en-GB" dirty="0" smtClean="0"/>
              <a:t>Health and Safety: On Fire!</a:t>
            </a:r>
            <a:endParaRPr lang="en-GB" dirty="0"/>
          </a:p>
        </p:txBody>
      </p:sp>
      <p:sp>
        <p:nvSpPr>
          <p:cNvPr id="3" name="Content Placeholder 2"/>
          <p:cNvSpPr>
            <a:spLocks noGrp="1"/>
          </p:cNvSpPr>
          <p:nvPr>
            <p:ph idx="1"/>
          </p:nvPr>
        </p:nvSpPr>
        <p:spPr>
          <a:xfrm>
            <a:off x="76200" y="1143000"/>
            <a:ext cx="5391600" cy="5715000"/>
          </a:xfrm>
        </p:spPr>
        <p:txBody>
          <a:bodyPr>
            <a:normAutofit fontScale="92500" lnSpcReduction="10000"/>
          </a:bodyPr>
          <a:lstStyle/>
          <a:p>
            <a:r>
              <a:rPr lang="en-GB" dirty="0" smtClean="0"/>
              <a:t>What could go wrong?</a:t>
            </a:r>
          </a:p>
          <a:p>
            <a:pPr lvl="1"/>
            <a:r>
              <a:rPr lang="en-GB" dirty="0" smtClean="0"/>
              <a:t>As the extruder is above the auto-ignition temperature of things like paper, there is a change of the machine easily being able to start a fire.</a:t>
            </a:r>
          </a:p>
          <a:p>
            <a:pPr marL="457200" lvl="1" indent="0">
              <a:buNone/>
            </a:pPr>
            <a:r>
              <a:rPr lang="en-GB" dirty="0" smtClean="0"/>
              <a:t>	</a:t>
            </a:r>
            <a:r>
              <a:rPr lang="en-GB" dirty="0">
                <a:solidFill>
                  <a:schemeClr val="tx2">
                    <a:lumMod val="75000"/>
                  </a:schemeClr>
                </a:solidFill>
              </a:rPr>
              <a:t>K</a:t>
            </a:r>
            <a:r>
              <a:rPr lang="en-GB" dirty="0" smtClean="0">
                <a:solidFill>
                  <a:schemeClr val="tx2">
                    <a:lumMod val="75000"/>
                  </a:schemeClr>
                </a:solidFill>
              </a:rPr>
              <a:t>eep the area free from paper, and any 	other debris. </a:t>
            </a:r>
          </a:p>
          <a:p>
            <a:pPr marL="457200" lvl="1" indent="0">
              <a:buNone/>
            </a:pPr>
            <a:r>
              <a:rPr lang="en-GB" dirty="0" smtClean="0">
                <a:solidFill>
                  <a:schemeClr val="tx2">
                    <a:lumMod val="75000"/>
                  </a:schemeClr>
                </a:solidFill>
              </a:rPr>
              <a:t>	If realistically possible, stay with the 	printer whilst in use, or monitor it using 	the webcams which will shortly be 	provided.</a:t>
            </a:r>
          </a:p>
          <a:p>
            <a:pPr marL="457200" lvl="1" indent="0">
              <a:buNone/>
            </a:pPr>
            <a:r>
              <a:rPr lang="en-GB" dirty="0" smtClean="0">
                <a:solidFill>
                  <a:schemeClr val="tx2">
                    <a:lumMod val="75000"/>
                  </a:schemeClr>
                </a:solidFill>
              </a:rPr>
              <a:t>	If you do find a fire:</a:t>
            </a:r>
          </a:p>
          <a:p>
            <a:pPr marL="457200" lvl="1" indent="0">
              <a:buNone/>
            </a:pPr>
            <a:r>
              <a:rPr lang="en-GB" dirty="0">
                <a:solidFill>
                  <a:schemeClr val="tx2">
                    <a:lumMod val="75000"/>
                  </a:schemeClr>
                </a:solidFill>
              </a:rPr>
              <a:t>	</a:t>
            </a:r>
            <a:r>
              <a:rPr lang="en-GB" dirty="0" smtClean="0">
                <a:solidFill>
                  <a:schemeClr val="tx2">
                    <a:lumMod val="75000"/>
                  </a:schemeClr>
                </a:solidFill>
              </a:rPr>
              <a:t>	(1) immediately raise 	the alarm.</a:t>
            </a:r>
          </a:p>
          <a:p>
            <a:pPr marL="457200" lvl="1" indent="0">
              <a:buNone/>
            </a:pPr>
            <a:r>
              <a:rPr lang="en-GB" dirty="0">
                <a:solidFill>
                  <a:schemeClr val="tx2">
                    <a:lumMod val="75000"/>
                  </a:schemeClr>
                </a:solidFill>
              </a:rPr>
              <a:t>	</a:t>
            </a:r>
            <a:r>
              <a:rPr lang="en-GB" dirty="0" smtClean="0">
                <a:solidFill>
                  <a:schemeClr val="tx2">
                    <a:lumMod val="75000"/>
                  </a:schemeClr>
                </a:solidFill>
              </a:rPr>
              <a:t>	(2) if safe to do so, use a 					fire extinguisher to try to put the fire 			out, and if possible disconnect the 			printer from the mains (assuming the 		electricity cables aren’t now damp)</a:t>
            </a:r>
          </a:p>
          <a:p>
            <a:pPr marL="457200" lvl="1" indent="0">
              <a:buNone/>
            </a:pPr>
            <a:r>
              <a:rPr lang="en-GB" dirty="0">
                <a:solidFill>
                  <a:schemeClr val="tx2">
                    <a:lumMod val="75000"/>
                  </a:schemeClr>
                </a:solidFill>
              </a:rPr>
              <a:t>	</a:t>
            </a:r>
            <a:r>
              <a:rPr lang="en-GB" dirty="0" smtClean="0">
                <a:solidFill>
                  <a:schemeClr val="tx2">
                    <a:lumMod val="75000"/>
                  </a:schemeClr>
                </a:solidFill>
              </a:rPr>
              <a:t>	(3) if in doubt, leave the building and 			raise the alarm.</a:t>
            </a:r>
          </a:p>
          <a:p>
            <a:pPr marL="457200" lvl="1" indent="0">
              <a:buNone/>
            </a:pPr>
            <a:r>
              <a:rPr lang="en-GB" dirty="0">
                <a:solidFill>
                  <a:schemeClr val="tx2">
                    <a:lumMod val="75000"/>
                  </a:schemeClr>
                </a:solidFill>
              </a:rPr>
              <a:t>	</a:t>
            </a:r>
            <a:r>
              <a:rPr lang="en-GB" dirty="0" smtClean="0">
                <a:solidFill>
                  <a:schemeClr val="tx2">
                    <a:lumMod val="75000"/>
                  </a:schemeClr>
                </a:solidFill>
              </a:rPr>
              <a:t>	(4) be careful of breathing in any 			fumes from the fire.</a:t>
            </a:r>
          </a:p>
        </p:txBody>
      </p:sp>
      <p:pic>
        <p:nvPicPr>
          <p:cNvPr id="4"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5467800" y="990600"/>
            <a:ext cx="3600000" cy="3613895"/>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cxnSp>
        <p:nvCxnSpPr>
          <p:cNvPr id="8" name="Straight Arrow Connector 7"/>
          <p:cNvCxnSpPr/>
          <p:nvPr/>
        </p:nvCxnSpPr>
        <p:spPr>
          <a:xfrm>
            <a:off x="5257800" y="1752600"/>
            <a:ext cx="1752600" cy="543596"/>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012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2341200"/>
            <a:ext cx="7117178" cy="1468800"/>
          </a:xfrm>
        </p:spPr>
        <p:txBody>
          <a:bodyPr anchor="ctr"/>
          <a:lstStyle/>
          <a:p>
            <a:pPr algn="ctr"/>
            <a:r>
              <a:rPr lang="en-GB" dirty="0" smtClean="0"/>
              <a:t>Happy 3D Printing!</a:t>
            </a:r>
            <a:endParaRPr lang="en-GB" dirty="0"/>
          </a:p>
        </p:txBody>
      </p:sp>
      <p:sp>
        <p:nvSpPr>
          <p:cNvPr id="3" name="Text Placeholder 2"/>
          <p:cNvSpPr>
            <a:spLocks noGrp="1"/>
          </p:cNvSpPr>
          <p:nvPr>
            <p:ph type="body" idx="1"/>
          </p:nvPr>
        </p:nvSpPr>
        <p:spPr>
          <a:xfrm>
            <a:off x="228600" y="3429000"/>
            <a:ext cx="8610600" cy="2057400"/>
          </a:xfrm>
        </p:spPr>
        <p:txBody>
          <a:bodyPr>
            <a:noAutofit/>
          </a:bodyPr>
          <a:lstStyle/>
          <a:p>
            <a:pPr algn="ctr"/>
            <a:r>
              <a:rPr lang="en-GB" dirty="0" smtClean="0">
                <a:solidFill>
                  <a:schemeClr val="tx1"/>
                </a:solidFill>
              </a:rPr>
              <a:t>(Do sleep safe and don’t have nightmares!)</a:t>
            </a:r>
          </a:p>
          <a:p>
            <a:pPr algn="l"/>
            <a:endParaRPr lang="en-GB" dirty="0" smtClean="0">
              <a:solidFill>
                <a:schemeClr val="tx1"/>
              </a:solidFill>
            </a:endParaRPr>
          </a:p>
          <a:p>
            <a:pPr algn="l"/>
            <a:r>
              <a:rPr lang="en-GB" dirty="0" smtClean="0">
                <a:solidFill>
                  <a:schemeClr val="tx1"/>
                </a:solidFill>
              </a:rPr>
              <a:t>Hopefully this is helpful in getting you started. If you do have any questions of comments, then please feel free to ask, either in person or via email to:</a:t>
            </a:r>
            <a:r>
              <a:rPr lang="en-GB" dirty="0">
                <a:solidFill>
                  <a:schemeClr val="tx1"/>
                </a:solidFill>
              </a:rPr>
              <a:t> </a:t>
            </a:r>
            <a:r>
              <a:rPr lang="en-GB" dirty="0" smtClean="0">
                <a:solidFill>
                  <a:schemeClr val="tx1"/>
                </a:solidFill>
              </a:rPr>
              <a:t>dyson-manager@eng.cam.ac.uk</a:t>
            </a:r>
            <a:endParaRPr lang="en-GB" dirty="0">
              <a:solidFill>
                <a:schemeClr val="tx1"/>
              </a:solidFill>
            </a:endParaRPr>
          </a:p>
          <a:p>
            <a:pPr algn="l"/>
            <a:endParaRPr lang="en-GB" dirty="0">
              <a:solidFill>
                <a:schemeClr val="tx1"/>
              </a:solidFill>
            </a:endParaRPr>
          </a:p>
        </p:txBody>
      </p:sp>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pic>
        <p:nvPicPr>
          <p:cNvPr id="37890" name="Picture 2" descr="C:\2015_rich_nexus_27sept\DCIM\Camera\IMG_20150704_2346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748" t="7085" r="1575" b="11416"/>
          <a:stretch/>
        </p:blipFill>
        <p:spPr bwMode="auto">
          <a:xfrm>
            <a:off x="7620000" y="4855029"/>
            <a:ext cx="1524000" cy="2002971"/>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6324600" y="6515100"/>
            <a:ext cx="1295400" cy="4191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2"/>
              </a:buClr>
              <a:buFont typeface="Wingdings 2" charset="2"/>
              <a:buNone/>
              <a:defRPr sz="1800" kern="1200">
                <a:solidFill>
                  <a:schemeClr val="tx2"/>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chemeClr val="tx1"/>
                </a:solidFill>
              </a:rPr>
              <a:t>Rich.</a:t>
            </a:r>
          </a:p>
        </p:txBody>
      </p:sp>
      <p:sp>
        <p:nvSpPr>
          <p:cNvPr id="7" name="Text Placeholder 2"/>
          <p:cNvSpPr txBox="1">
            <a:spLocks/>
          </p:cNvSpPr>
          <p:nvPr/>
        </p:nvSpPr>
        <p:spPr>
          <a:xfrm>
            <a:off x="3352800" y="5829300"/>
            <a:ext cx="2590800" cy="571500"/>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tx2"/>
              </a:buClr>
              <a:buFont typeface="Wingdings 2" charset="2"/>
              <a:buNone/>
              <a:defRPr sz="1800" kern="1200">
                <a:solidFill>
                  <a:schemeClr val="tx2"/>
                </a:solidFill>
                <a:latin typeface="+mn-lt"/>
                <a:ea typeface="+mn-ea"/>
                <a:cs typeface="+mn-cs"/>
              </a:defRPr>
            </a:lvl1pPr>
            <a:lvl2pPr marL="457200" indent="0" algn="l" defTabSz="457200" rtl="0" eaLnBrk="1" latinLnBrk="0" hangingPunct="1">
              <a:spcBef>
                <a:spcPct val="20000"/>
              </a:spcBef>
              <a:spcAft>
                <a:spcPts val="600"/>
              </a:spcAft>
              <a:buClr>
                <a:schemeClr val="tx2"/>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tx2"/>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tx2"/>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r>
              <a:rPr lang="en-GB" dirty="0" smtClean="0">
                <a:solidFill>
                  <a:schemeClr val="tx1"/>
                </a:solidFill>
              </a:rPr>
              <a:t>With kind regards,</a:t>
            </a:r>
          </a:p>
        </p:txBody>
      </p:sp>
    </p:spTree>
    <p:extLst>
      <p:ext uri="{BB962C8B-B14F-4D97-AF65-F5344CB8AC3E}">
        <p14:creationId xmlns:p14="http://schemas.microsoft.com/office/powerpoint/2010/main" val="510855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981200" y="196998"/>
            <a:ext cx="7162800" cy="857646"/>
          </a:xfrm>
        </p:spPr>
        <p:txBody>
          <a:bodyPr/>
          <a:lstStyle/>
          <a:p>
            <a:pPr algn="ctr"/>
            <a:r>
              <a:rPr lang="en-GB" dirty="0" smtClean="0">
                <a:solidFill>
                  <a:schemeClr val="tx2">
                    <a:lumMod val="75000"/>
                  </a:schemeClr>
                </a:solidFill>
              </a:rPr>
              <a:t>Machine Familiarisation</a:t>
            </a:r>
            <a:endParaRPr lang="en-GB" dirty="0">
              <a:solidFill>
                <a:schemeClr val="tx2">
                  <a:lumMod val="75000"/>
                </a:schemeClr>
              </a:solidFill>
            </a:endParaRPr>
          </a:p>
        </p:txBody>
      </p:sp>
      <p:grpSp>
        <p:nvGrpSpPr>
          <p:cNvPr id="9" name="Group 8"/>
          <p:cNvGrpSpPr/>
          <p:nvPr/>
        </p:nvGrpSpPr>
        <p:grpSpPr>
          <a:xfrm>
            <a:off x="2648400" y="1742298"/>
            <a:ext cx="3600000" cy="4201302"/>
            <a:chOff x="1279917" y="1831509"/>
            <a:chExt cx="3600000" cy="4201302"/>
          </a:xfrm>
        </p:grpSpPr>
        <p:sp>
          <p:nvSpPr>
            <p:cNvPr id="7" name="Rectangle 6"/>
            <p:cNvSpPr/>
            <p:nvPr/>
          </p:nvSpPr>
          <p:spPr>
            <a:xfrm>
              <a:off x="1279917" y="1831509"/>
              <a:ext cx="3600000" cy="8354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9FF33"/>
                </a:solidFill>
              </a:endParaRPr>
            </a:p>
          </p:txBody>
        </p:sp>
        <p:grpSp>
          <p:nvGrpSpPr>
            <p:cNvPr id="6" name="Group 5"/>
            <p:cNvGrpSpPr>
              <a:grpSpLocks noChangeAspect="1"/>
            </p:cNvGrpSpPr>
            <p:nvPr/>
          </p:nvGrpSpPr>
          <p:grpSpPr>
            <a:xfrm>
              <a:off x="1279917" y="1831509"/>
              <a:ext cx="3600000" cy="4201302"/>
              <a:chOff x="914400" y="1981200"/>
              <a:chExt cx="4124068" cy="4812921"/>
            </a:xfrm>
          </p:grpSpPr>
          <p:pic>
            <p:nvPicPr>
              <p:cNvPr id="1026"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914400" y="2654121"/>
                <a:ext cx="4124068" cy="414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4014" t="-1" r="43754" b="86681"/>
              <a:stretch/>
            </p:blipFill>
            <p:spPr bwMode="auto">
              <a:xfrm>
                <a:off x="914400" y="1981200"/>
                <a:ext cx="3794143" cy="684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 name="TextBox 10"/>
          <p:cNvSpPr txBox="1"/>
          <p:nvPr/>
        </p:nvSpPr>
        <p:spPr>
          <a:xfrm>
            <a:off x="6324600" y="2819400"/>
            <a:ext cx="2819400" cy="1477328"/>
          </a:xfrm>
          <a:prstGeom prst="rect">
            <a:avLst/>
          </a:prstGeom>
          <a:noFill/>
        </p:spPr>
        <p:txBody>
          <a:bodyPr wrap="square" rtlCol="0">
            <a:spAutoFit/>
          </a:bodyPr>
          <a:lstStyle/>
          <a:p>
            <a:pPr algn="ctr"/>
            <a:r>
              <a:rPr lang="en-GB" dirty="0" smtClean="0">
                <a:solidFill>
                  <a:srgbClr val="FF5D5D"/>
                </a:solidFill>
              </a:rPr>
              <a:t>Reel of 1.75mm diam. filament (different colours/types available)</a:t>
            </a:r>
          </a:p>
          <a:p>
            <a:endParaRPr lang="en-GB" dirty="0">
              <a:solidFill>
                <a:srgbClr val="FF5D5D"/>
              </a:solidFill>
            </a:endParaRPr>
          </a:p>
        </p:txBody>
      </p:sp>
      <p:cxnSp>
        <p:nvCxnSpPr>
          <p:cNvPr id="13" name="Straight Arrow Connector 12"/>
          <p:cNvCxnSpPr/>
          <p:nvPr/>
        </p:nvCxnSpPr>
        <p:spPr>
          <a:xfrm flipH="1">
            <a:off x="5791200" y="3429000"/>
            <a:ext cx="838200" cy="707652"/>
          </a:xfrm>
          <a:prstGeom prst="straightConnector1">
            <a:avLst/>
          </a:prstGeom>
          <a:ln w="38100">
            <a:solidFill>
              <a:srgbClr val="FF5D5D"/>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9800" y="1557243"/>
            <a:ext cx="2819400" cy="1200329"/>
          </a:xfrm>
          <a:prstGeom prst="rect">
            <a:avLst/>
          </a:prstGeom>
          <a:noFill/>
        </p:spPr>
        <p:txBody>
          <a:bodyPr wrap="square" rtlCol="0">
            <a:spAutoFit/>
          </a:bodyPr>
          <a:lstStyle/>
          <a:p>
            <a:pPr algn="ctr"/>
            <a:r>
              <a:rPr lang="en-GB" dirty="0" smtClean="0">
                <a:solidFill>
                  <a:schemeClr val="tx2">
                    <a:lumMod val="75000"/>
                  </a:schemeClr>
                </a:solidFill>
              </a:rPr>
              <a:t>Filament is drawn through low friction tube</a:t>
            </a:r>
          </a:p>
          <a:p>
            <a:endParaRPr lang="en-GB" dirty="0">
              <a:solidFill>
                <a:schemeClr val="tx2">
                  <a:lumMod val="75000"/>
                </a:schemeClr>
              </a:solidFill>
            </a:endParaRPr>
          </a:p>
        </p:txBody>
      </p:sp>
      <p:cxnSp>
        <p:nvCxnSpPr>
          <p:cNvPr id="19" name="Straight Arrow Connector 18"/>
          <p:cNvCxnSpPr/>
          <p:nvPr/>
        </p:nvCxnSpPr>
        <p:spPr>
          <a:xfrm flipH="1">
            <a:off x="5257800" y="2160043"/>
            <a:ext cx="1143000" cy="583157"/>
          </a:xfrm>
          <a:prstGeom prst="straightConnector1">
            <a:avLst/>
          </a:prstGeom>
          <a:ln w="3810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4724400" y="4841054"/>
            <a:ext cx="1485900" cy="138007"/>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6200" y="1143000"/>
            <a:ext cx="2819400" cy="1200329"/>
          </a:xfrm>
          <a:prstGeom prst="rect">
            <a:avLst/>
          </a:prstGeom>
          <a:noFill/>
        </p:spPr>
        <p:txBody>
          <a:bodyPr wrap="square" rtlCol="0">
            <a:spAutoFit/>
          </a:bodyPr>
          <a:lstStyle/>
          <a:p>
            <a:r>
              <a:rPr lang="en-GB" dirty="0" smtClean="0">
                <a:solidFill>
                  <a:schemeClr val="tx1">
                    <a:lumMod val="85000"/>
                  </a:schemeClr>
                </a:solidFill>
              </a:rPr>
              <a:t>The extruder is a head which can move side-to-side. </a:t>
            </a:r>
          </a:p>
          <a:p>
            <a:endParaRPr lang="en-GB" dirty="0">
              <a:solidFill>
                <a:schemeClr val="tx1">
                  <a:lumMod val="85000"/>
                </a:schemeClr>
              </a:solidFill>
            </a:endParaRPr>
          </a:p>
        </p:txBody>
      </p:sp>
      <p:cxnSp>
        <p:nvCxnSpPr>
          <p:cNvPr id="23" name="Straight Arrow Connector 22"/>
          <p:cNvCxnSpPr/>
          <p:nvPr/>
        </p:nvCxnSpPr>
        <p:spPr>
          <a:xfrm>
            <a:off x="2438400" y="1742298"/>
            <a:ext cx="1866000" cy="1686702"/>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210300" y="4279005"/>
            <a:ext cx="2933700" cy="1138773"/>
          </a:xfrm>
          <a:prstGeom prst="rect">
            <a:avLst/>
          </a:prstGeom>
          <a:noFill/>
        </p:spPr>
        <p:txBody>
          <a:bodyPr wrap="square" rtlCol="0">
            <a:spAutoFit/>
          </a:bodyPr>
          <a:lstStyle/>
          <a:p>
            <a:r>
              <a:rPr lang="en-GB" sz="1700" dirty="0" smtClean="0">
                <a:solidFill>
                  <a:schemeClr val="accent2">
                    <a:lumMod val="60000"/>
                    <a:lumOff val="40000"/>
                  </a:schemeClr>
                </a:solidFill>
              </a:rPr>
              <a:t>The platform can move front-and-back and up-and-down.</a:t>
            </a:r>
            <a:br>
              <a:rPr lang="en-GB" sz="1700" dirty="0" smtClean="0">
                <a:solidFill>
                  <a:schemeClr val="accent2">
                    <a:lumMod val="60000"/>
                    <a:lumOff val="40000"/>
                  </a:schemeClr>
                </a:solidFill>
              </a:rPr>
            </a:br>
            <a:endParaRPr lang="en-GB" sz="1700" dirty="0">
              <a:solidFill>
                <a:schemeClr val="accent2">
                  <a:lumMod val="60000"/>
                  <a:lumOff val="40000"/>
                </a:schemeClr>
              </a:solidFill>
            </a:endParaRPr>
          </a:p>
        </p:txBody>
      </p:sp>
      <p:sp>
        <p:nvSpPr>
          <p:cNvPr id="30" name="TextBox 29"/>
          <p:cNvSpPr txBox="1"/>
          <p:nvPr/>
        </p:nvSpPr>
        <p:spPr>
          <a:xfrm>
            <a:off x="-38100" y="5117068"/>
            <a:ext cx="2933700" cy="923330"/>
          </a:xfrm>
          <a:prstGeom prst="rect">
            <a:avLst/>
          </a:prstGeom>
          <a:noFill/>
        </p:spPr>
        <p:txBody>
          <a:bodyPr wrap="square" rtlCol="0">
            <a:spAutoFit/>
          </a:bodyPr>
          <a:lstStyle/>
          <a:p>
            <a:r>
              <a:rPr lang="en-GB" dirty="0" smtClean="0">
                <a:solidFill>
                  <a:srgbClr val="00B0F0"/>
                </a:solidFill>
              </a:rPr>
              <a:t>Hole for USB stick for transferring files to printer</a:t>
            </a:r>
            <a:endParaRPr lang="en-GB" dirty="0">
              <a:solidFill>
                <a:srgbClr val="00B0F0"/>
              </a:solidFill>
            </a:endParaRPr>
          </a:p>
        </p:txBody>
      </p:sp>
      <p:cxnSp>
        <p:nvCxnSpPr>
          <p:cNvPr id="31" name="Straight Arrow Connector 30"/>
          <p:cNvCxnSpPr/>
          <p:nvPr/>
        </p:nvCxnSpPr>
        <p:spPr>
          <a:xfrm>
            <a:off x="2648400" y="5334000"/>
            <a:ext cx="552000" cy="1524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57550" y="6165502"/>
            <a:ext cx="2933700" cy="646331"/>
          </a:xfrm>
          <a:prstGeom prst="rect">
            <a:avLst/>
          </a:prstGeom>
          <a:noFill/>
        </p:spPr>
        <p:txBody>
          <a:bodyPr wrap="square" rtlCol="0">
            <a:spAutoFit/>
          </a:bodyPr>
          <a:lstStyle/>
          <a:p>
            <a:r>
              <a:rPr lang="en-GB" dirty="0">
                <a:solidFill>
                  <a:srgbClr val="99FF33"/>
                </a:solidFill>
              </a:rPr>
              <a:t>T</a:t>
            </a:r>
            <a:r>
              <a:rPr lang="en-GB" dirty="0" smtClean="0">
                <a:solidFill>
                  <a:srgbClr val="99FF33"/>
                </a:solidFill>
              </a:rPr>
              <a:t>ouch screen for operating printer</a:t>
            </a:r>
            <a:endParaRPr lang="en-GB" dirty="0">
              <a:solidFill>
                <a:srgbClr val="99FF33"/>
              </a:solidFill>
            </a:endParaRPr>
          </a:p>
        </p:txBody>
      </p:sp>
      <p:cxnSp>
        <p:nvCxnSpPr>
          <p:cNvPr id="34" name="Straight Arrow Connector 33"/>
          <p:cNvCxnSpPr/>
          <p:nvPr/>
        </p:nvCxnSpPr>
        <p:spPr>
          <a:xfrm flipV="1">
            <a:off x="4428000" y="5636063"/>
            <a:ext cx="144000" cy="529439"/>
          </a:xfrm>
          <a:prstGeom prst="straightConnector1">
            <a:avLst/>
          </a:prstGeom>
          <a:ln w="38100">
            <a:solidFill>
              <a:srgbClr val="99FF33"/>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52400" y="6488668"/>
            <a:ext cx="2933700" cy="369332"/>
          </a:xfrm>
          <a:prstGeom prst="rect">
            <a:avLst/>
          </a:prstGeom>
          <a:noFill/>
        </p:spPr>
        <p:txBody>
          <a:bodyPr wrap="square" rtlCol="0">
            <a:spAutoFit/>
          </a:bodyPr>
          <a:lstStyle/>
          <a:p>
            <a:r>
              <a:rPr lang="en-GB" dirty="0" smtClean="0">
                <a:solidFill>
                  <a:schemeClr val="bg1"/>
                </a:solidFill>
              </a:rPr>
              <a:t>On-off switch on rear</a:t>
            </a:r>
            <a:endParaRPr lang="en-GB" dirty="0">
              <a:solidFill>
                <a:schemeClr val="bg1"/>
              </a:solidFill>
            </a:endParaRPr>
          </a:p>
        </p:txBody>
      </p:sp>
      <p:sp>
        <p:nvSpPr>
          <p:cNvPr id="39" name="TextBox 38"/>
          <p:cNvSpPr txBox="1"/>
          <p:nvPr/>
        </p:nvSpPr>
        <p:spPr>
          <a:xfrm>
            <a:off x="-76200" y="3543837"/>
            <a:ext cx="2819400" cy="1477328"/>
          </a:xfrm>
          <a:prstGeom prst="rect">
            <a:avLst/>
          </a:prstGeom>
          <a:noFill/>
        </p:spPr>
        <p:txBody>
          <a:bodyPr wrap="square" rtlCol="0">
            <a:spAutoFit/>
          </a:bodyPr>
          <a:lstStyle/>
          <a:p>
            <a:r>
              <a:rPr lang="en-GB" dirty="0" smtClean="0">
                <a:solidFill>
                  <a:schemeClr val="tx1">
                    <a:lumMod val="85000"/>
                  </a:schemeClr>
                </a:solidFill>
              </a:rPr>
              <a:t>At the bottom it has a small nozzle out of which molten plastic is forced.</a:t>
            </a:r>
          </a:p>
          <a:p>
            <a:endParaRPr lang="en-GB" dirty="0">
              <a:solidFill>
                <a:schemeClr val="tx1">
                  <a:lumMod val="85000"/>
                </a:schemeClr>
              </a:solidFill>
            </a:endParaRPr>
          </a:p>
        </p:txBody>
      </p:sp>
      <p:sp>
        <p:nvSpPr>
          <p:cNvPr id="40" name="TextBox 39"/>
          <p:cNvSpPr txBox="1"/>
          <p:nvPr/>
        </p:nvSpPr>
        <p:spPr>
          <a:xfrm>
            <a:off x="-76200" y="1981200"/>
            <a:ext cx="2819400" cy="1200329"/>
          </a:xfrm>
          <a:prstGeom prst="rect">
            <a:avLst/>
          </a:prstGeom>
          <a:noFill/>
        </p:spPr>
        <p:txBody>
          <a:bodyPr wrap="square" rtlCol="0">
            <a:spAutoFit/>
          </a:bodyPr>
          <a:lstStyle/>
          <a:p>
            <a:r>
              <a:rPr lang="en-GB" dirty="0" smtClean="0">
                <a:solidFill>
                  <a:schemeClr val="tx1">
                    <a:lumMod val="85000"/>
                  </a:schemeClr>
                </a:solidFill>
              </a:rPr>
              <a:t>It has a mechanism to draw the filament in at the top.</a:t>
            </a:r>
            <a:br>
              <a:rPr lang="en-GB" dirty="0" smtClean="0">
                <a:solidFill>
                  <a:schemeClr val="tx1">
                    <a:lumMod val="85000"/>
                  </a:schemeClr>
                </a:solidFill>
              </a:rPr>
            </a:br>
            <a:endParaRPr lang="en-GB" dirty="0">
              <a:solidFill>
                <a:schemeClr val="tx1">
                  <a:lumMod val="85000"/>
                </a:schemeClr>
              </a:solidFill>
            </a:endParaRPr>
          </a:p>
        </p:txBody>
      </p:sp>
      <p:sp>
        <p:nvSpPr>
          <p:cNvPr id="41" name="TextBox 40"/>
          <p:cNvSpPr txBox="1"/>
          <p:nvPr/>
        </p:nvSpPr>
        <p:spPr>
          <a:xfrm>
            <a:off x="-76200" y="2743200"/>
            <a:ext cx="2819400" cy="1200329"/>
          </a:xfrm>
          <a:prstGeom prst="rect">
            <a:avLst/>
          </a:prstGeom>
          <a:noFill/>
        </p:spPr>
        <p:txBody>
          <a:bodyPr wrap="square" rtlCol="0">
            <a:spAutoFit/>
          </a:bodyPr>
          <a:lstStyle/>
          <a:p>
            <a:r>
              <a:rPr lang="en-GB" dirty="0" smtClean="0">
                <a:solidFill>
                  <a:schemeClr val="tx1">
                    <a:lumMod val="85000"/>
                  </a:schemeClr>
                </a:solidFill>
              </a:rPr>
              <a:t>In the middle it heats the filament to above its melting point.</a:t>
            </a:r>
          </a:p>
          <a:p>
            <a:endParaRPr lang="en-GB" dirty="0">
              <a:solidFill>
                <a:schemeClr val="tx1">
                  <a:lumMod val="85000"/>
                </a:schemeClr>
              </a:solidFill>
            </a:endParaRPr>
          </a:p>
        </p:txBody>
      </p:sp>
      <p:sp>
        <p:nvSpPr>
          <p:cNvPr id="45" name="TextBox 44"/>
          <p:cNvSpPr txBox="1"/>
          <p:nvPr/>
        </p:nvSpPr>
        <p:spPr>
          <a:xfrm>
            <a:off x="6210300" y="5045232"/>
            <a:ext cx="2933700" cy="1138773"/>
          </a:xfrm>
          <a:prstGeom prst="rect">
            <a:avLst/>
          </a:prstGeom>
          <a:noFill/>
        </p:spPr>
        <p:txBody>
          <a:bodyPr wrap="square" rtlCol="0">
            <a:spAutoFit/>
          </a:bodyPr>
          <a:lstStyle/>
          <a:p>
            <a:r>
              <a:rPr lang="en-GB" sz="1700" dirty="0" smtClean="0">
                <a:solidFill>
                  <a:schemeClr val="accent2">
                    <a:lumMod val="60000"/>
                    <a:lumOff val="40000"/>
                  </a:schemeClr>
                </a:solidFill>
              </a:rPr>
              <a:t>It can be heated (which is necessary for some print jobs).</a:t>
            </a:r>
            <a:br>
              <a:rPr lang="en-GB" sz="1700" dirty="0" smtClean="0">
                <a:solidFill>
                  <a:schemeClr val="accent2">
                    <a:lumMod val="60000"/>
                    <a:lumOff val="40000"/>
                  </a:schemeClr>
                </a:solidFill>
              </a:rPr>
            </a:br>
            <a:endParaRPr lang="en-GB" sz="1700" dirty="0">
              <a:solidFill>
                <a:schemeClr val="accent2">
                  <a:lumMod val="60000"/>
                  <a:lumOff val="40000"/>
                </a:schemeClr>
              </a:solidFill>
            </a:endParaRPr>
          </a:p>
        </p:txBody>
      </p:sp>
      <p:sp>
        <p:nvSpPr>
          <p:cNvPr id="46" name="TextBox 45"/>
          <p:cNvSpPr txBox="1"/>
          <p:nvPr/>
        </p:nvSpPr>
        <p:spPr>
          <a:xfrm>
            <a:off x="6210300" y="5803005"/>
            <a:ext cx="2933700" cy="1138773"/>
          </a:xfrm>
          <a:prstGeom prst="rect">
            <a:avLst/>
          </a:prstGeom>
          <a:noFill/>
        </p:spPr>
        <p:txBody>
          <a:bodyPr wrap="square" rtlCol="0">
            <a:spAutoFit/>
          </a:bodyPr>
          <a:lstStyle/>
          <a:p>
            <a:r>
              <a:rPr lang="en-GB" sz="1700" dirty="0" smtClean="0">
                <a:solidFill>
                  <a:schemeClr val="accent2">
                    <a:lumMod val="60000"/>
                    <a:lumOff val="40000"/>
                  </a:schemeClr>
                </a:solidFill>
              </a:rPr>
              <a:t>A thin removable sheet (a bed) is clipped to the platform – this is what is printed into.</a:t>
            </a:r>
            <a:endParaRPr lang="en-GB" sz="1700" dirty="0">
              <a:solidFill>
                <a:schemeClr val="accent2">
                  <a:lumMod val="60000"/>
                  <a:lumOff val="40000"/>
                </a:schemeClr>
              </a:solidFill>
            </a:endParaRPr>
          </a:p>
        </p:txBody>
      </p:sp>
    </p:spTree>
    <p:extLst>
      <p:ext uri="{BB962C8B-B14F-4D97-AF65-F5344CB8AC3E}">
        <p14:creationId xmlns:p14="http://schemas.microsoft.com/office/powerpoint/2010/main" val="266045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22" grpId="0"/>
      <p:bldP spid="27" grpId="0"/>
      <p:bldP spid="30" grpId="0"/>
      <p:bldP spid="33" grpId="0"/>
      <p:bldP spid="36" grpId="0"/>
      <p:bldP spid="39" grpId="0"/>
      <p:bldP spid="40" grpId="0"/>
      <p:bldP spid="41"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981200" y="76200"/>
            <a:ext cx="7162800" cy="857646"/>
          </a:xfrm>
        </p:spPr>
        <p:txBody>
          <a:bodyPr/>
          <a:lstStyle/>
          <a:p>
            <a:pPr algn="ctr"/>
            <a:r>
              <a:rPr lang="en-GB" dirty="0" smtClean="0">
                <a:solidFill>
                  <a:schemeClr val="tx2">
                    <a:lumMod val="75000"/>
                  </a:schemeClr>
                </a:solidFill>
              </a:rPr>
              <a:t>Machine Familiarisation</a:t>
            </a:r>
            <a:endParaRPr lang="en-GB" dirty="0">
              <a:solidFill>
                <a:schemeClr val="tx2">
                  <a:lumMod val="75000"/>
                </a:schemeClr>
              </a:solidFill>
            </a:endParaRPr>
          </a:p>
        </p:txBody>
      </p:sp>
      <p:pic>
        <p:nvPicPr>
          <p:cNvPr id="1026" name="Picture 2" descr="http://ideawerk3dprinter.com/uploads/allimg/140918/1-14091Q6195R63.png"/>
          <p:cNvPicPr>
            <a:picLocks noChangeAspect="1" noChangeArrowheads="1"/>
          </p:cNvPicPr>
          <p:nvPr/>
        </p:nvPicPr>
        <p:blipFill rotWithShape="1">
          <a:blip r:embed="rId2">
            <a:extLst>
              <a:ext uri="{28A0092B-C50C-407E-A947-70E740481C1C}">
                <a14:useLocalDpi xmlns:a14="http://schemas.microsoft.com/office/drawing/2010/main" val="0"/>
              </a:ext>
            </a:extLst>
          </a:blip>
          <a:srcRect l="3" t="18931" r="43222" b="444"/>
          <a:stretch/>
        </p:blipFill>
        <p:spPr bwMode="auto">
          <a:xfrm>
            <a:off x="2648400" y="914400"/>
            <a:ext cx="3600000" cy="3613895"/>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4724400" y="3353432"/>
            <a:ext cx="1905000" cy="138006"/>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2400" y="1066800"/>
            <a:ext cx="2819400" cy="1200329"/>
          </a:xfrm>
          <a:prstGeom prst="rect">
            <a:avLst/>
          </a:prstGeom>
          <a:noFill/>
        </p:spPr>
        <p:txBody>
          <a:bodyPr wrap="square" rtlCol="0">
            <a:spAutoFit/>
          </a:bodyPr>
          <a:lstStyle/>
          <a:p>
            <a:r>
              <a:rPr lang="en-GB" dirty="0" smtClean="0">
                <a:solidFill>
                  <a:schemeClr val="tx1">
                    <a:lumMod val="85000"/>
                  </a:schemeClr>
                </a:solidFill>
              </a:rPr>
              <a:t>Extruder can have</a:t>
            </a:r>
          </a:p>
          <a:p>
            <a:r>
              <a:rPr lang="en-GB" dirty="0" smtClean="0">
                <a:solidFill>
                  <a:schemeClr val="tx1">
                    <a:lumMod val="85000"/>
                  </a:schemeClr>
                </a:solidFill>
              </a:rPr>
              <a:t>temperature set to anywhere between 190 and 280 </a:t>
            </a:r>
            <a:r>
              <a:rPr lang="en-GB" dirty="0" err="1" smtClean="0">
                <a:solidFill>
                  <a:schemeClr val="tx1">
                    <a:lumMod val="85000"/>
                  </a:schemeClr>
                </a:solidFill>
              </a:rPr>
              <a:t>degC</a:t>
            </a:r>
            <a:endParaRPr lang="en-GB" dirty="0">
              <a:solidFill>
                <a:schemeClr val="tx1">
                  <a:lumMod val="85000"/>
                </a:schemeClr>
              </a:solidFill>
            </a:endParaRPr>
          </a:p>
        </p:txBody>
      </p:sp>
      <p:cxnSp>
        <p:nvCxnSpPr>
          <p:cNvPr id="23" name="Straight Arrow Connector 22"/>
          <p:cNvCxnSpPr/>
          <p:nvPr/>
        </p:nvCxnSpPr>
        <p:spPr>
          <a:xfrm>
            <a:off x="2438400" y="1289139"/>
            <a:ext cx="1866000" cy="694081"/>
          </a:xfrm>
          <a:prstGeom prst="straightConnector1">
            <a:avLst/>
          </a:prstGeom>
          <a:ln w="38100">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591300" y="2769275"/>
            <a:ext cx="2628900" cy="2031325"/>
          </a:xfrm>
          <a:prstGeom prst="rect">
            <a:avLst/>
          </a:prstGeom>
          <a:noFill/>
        </p:spPr>
        <p:txBody>
          <a:bodyPr wrap="square" rtlCol="0">
            <a:spAutoFit/>
          </a:bodyPr>
          <a:lstStyle/>
          <a:p>
            <a:pPr algn="ctr"/>
            <a:r>
              <a:rPr lang="en-GB" dirty="0">
                <a:solidFill>
                  <a:schemeClr val="accent2">
                    <a:lumMod val="60000"/>
                    <a:lumOff val="40000"/>
                  </a:schemeClr>
                </a:solidFill>
              </a:rPr>
              <a:t>P</a:t>
            </a:r>
            <a:r>
              <a:rPr lang="en-GB" dirty="0" smtClean="0">
                <a:solidFill>
                  <a:schemeClr val="accent2">
                    <a:lumMod val="60000"/>
                    <a:lumOff val="40000"/>
                  </a:schemeClr>
                </a:solidFill>
              </a:rPr>
              <a:t>latform can have temperature set to anywhere between room temperature and 100 </a:t>
            </a:r>
            <a:r>
              <a:rPr lang="en-GB" dirty="0" err="1" smtClean="0">
                <a:solidFill>
                  <a:schemeClr val="accent2">
                    <a:lumMod val="60000"/>
                    <a:lumOff val="40000"/>
                  </a:schemeClr>
                </a:solidFill>
              </a:rPr>
              <a:t>deg</a:t>
            </a:r>
            <a:r>
              <a:rPr lang="en-GB" dirty="0" smtClean="0">
                <a:solidFill>
                  <a:schemeClr val="accent2">
                    <a:lumMod val="60000"/>
                    <a:lumOff val="40000"/>
                  </a:schemeClr>
                </a:solidFill>
              </a:rPr>
              <a:t> C</a:t>
            </a:r>
          </a:p>
          <a:p>
            <a:pPr algn="ctr"/>
            <a:r>
              <a:rPr lang="en-GB" dirty="0" smtClean="0">
                <a:solidFill>
                  <a:schemeClr val="accent2">
                    <a:lumMod val="60000"/>
                    <a:lumOff val="40000"/>
                  </a:schemeClr>
                </a:solidFill>
              </a:rPr>
              <a:t/>
            </a:r>
            <a:br>
              <a:rPr lang="en-GB" dirty="0" smtClean="0">
                <a:solidFill>
                  <a:schemeClr val="accent2">
                    <a:lumMod val="60000"/>
                    <a:lumOff val="40000"/>
                  </a:schemeClr>
                </a:solidFill>
              </a:rPr>
            </a:br>
            <a:endParaRPr lang="en-GB" dirty="0">
              <a:solidFill>
                <a:schemeClr val="accent2">
                  <a:lumMod val="60000"/>
                  <a:lumOff val="40000"/>
                </a:schemeClr>
              </a:solidFill>
            </a:endParaRPr>
          </a:p>
        </p:txBody>
      </p:sp>
      <p:sp>
        <p:nvSpPr>
          <p:cNvPr id="5" name="TextBox 4"/>
          <p:cNvSpPr txBox="1"/>
          <p:nvPr/>
        </p:nvSpPr>
        <p:spPr>
          <a:xfrm>
            <a:off x="76200" y="4495800"/>
            <a:ext cx="8763000" cy="2336024"/>
          </a:xfrm>
          <a:prstGeom prst="rect">
            <a:avLst/>
          </a:prstGeom>
          <a:noFill/>
        </p:spPr>
        <p:txBody>
          <a:bodyPr wrap="square" rtlCol="0">
            <a:spAutoFit/>
          </a:bodyPr>
          <a:lstStyle/>
          <a:p>
            <a:pPr marL="342900" lvl="0" indent="-342900" defTabSz="457200">
              <a:lnSpc>
                <a:spcPts val="1800"/>
              </a:lnSpc>
              <a:spcBef>
                <a:spcPct val="20000"/>
              </a:spcBef>
              <a:spcAft>
                <a:spcPts val="600"/>
              </a:spcAft>
              <a:buClr>
                <a:srgbClr val="FEDD78"/>
              </a:buClr>
              <a:buFont typeface="Wingdings 2" charset="2"/>
              <a:buChar char=""/>
            </a:pPr>
            <a:r>
              <a:rPr lang="en-GB" dirty="0" smtClean="0">
                <a:solidFill>
                  <a:prstClr val="white"/>
                </a:solidFill>
              </a:rPr>
              <a:t>The </a:t>
            </a:r>
            <a:r>
              <a:rPr lang="en-GB" dirty="0" smtClean="0"/>
              <a:t>ability to set these two temperatures (above) is what governs the machine’s ability to print different materials.</a:t>
            </a:r>
          </a:p>
          <a:p>
            <a:pPr marL="342900" lvl="0" indent="-342900" defTabSz="457200">
              <a:lnSpc>
                <a:spcPts val="1800"/>
              </a:lnSpc>
              <a:spcBef>
                <a:spcPct val="20000"/>
              </a:spcBef>
              <a:spcAft>
                <a:spcPts val="600"/>
              </a:spcAft>
              <a:buClr>
                <a:srgbClr val="FEDD78"/>
              </a:buClr>
              <a:buFont typeface="Wingdings 2" charset="2"/>
              <a:buChar char=""/>
            </a:pPr>
            <a:r>
              <a:rPr lang="en-GB" dirty="0" smtClean="0"/>
              <a:t>The extruder must be able to melt the material to be printed.</a:t>
            </a:r>
          </a:p>
          <a:p>
            <a:pPr marL="342900" lvl="0" indent="-342900" defTabSz="457200">
              <a:lnSpc>
                <a:spcPts val="1800"/>
              </a:lnSpc>
              <a:spcBef>
                <a:spcPct val="20000"/>
              </a:spcBef>
              <a:spcAft>
                <a:spcPts val="600"/>
              </a:spcAft>
              <a:buClr>
                <a:srgbClr val="FEDD78"/>
              </a:buClr>
              <a:buFont typeface="Wingdings 2" charset="2"/>
              <a:buChar char=""/>
            </a:pPr>
            <a:r>
              <a:rPr lang="en-GB" dirty="0" smtClean="0"/>
              <a:t>The bed heating is to prevent items shrinking on cooling and warping away from the bed, which will spoil the object and force the print to be abandoned.</a:t>
            </a:r>
          </a:p>
          <a:p>
            <a:pPr marL="342900" lvl="0" indent="-342900" defTabSz="457200">
              <a:lnSpc>
                <a:spcPts val="1800"/>
              </a:lnSpc>
              <a:spcBef>
                <a:spcPct val="20000"/>
              </a:spcBef>
              <a:spcAft>
                <a:spcPts val="600"/>
              </a:spcAft>
              <a:buClr>
                <a:srgbClr val="FEDD78"/>
              </a:buClr>
              <a:buFont typeface="Wingdings 2" charset="2"/>
              <a:buChar char=""/>
            </a:pPr>
            <a:r>
              <a:rPr lang="en-GB" dirty="0" smtClean="0"/>
              <a:t>Caution also has to be given to any dangerous gases which might be given off on heating a material – don’t assume it is safe!!!</a:t>
            </a:r>
            <a:endParaRPr lang="en-GB" dirty="0"/>
          </a:p>
        </p:txBody>
      </p:sp>
    </p:spTree>
    <p:extLst>
      <p:ext uri="{BB962C8B-B14F-4D97-AF65-F5344CB8AC3E}">
        <p14:creationId xmlns:p14="http://schemas.microsoft.com/office/powerpoint/2010/main" val="153711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86000"/>
            <a:ext cx="8077199" cy="1468800"/>
          </a:xfrm>
        </p:spPr>
        <p:txBody>
          <a:bodyPr/>
          <a:lstStyle/>
          <a:p>
            <a:pPr algn="ctr"/>
            <a:r>
              <a:rPr lang="en-GB" dirty="0" smtClean="0"/>
              <a:t>Materials Available</a:t>
            </a:r>
            <a:br>
              <a:rPr lang="en-GB" dirty="0" smtClean="0"/>
            </a:br>
            <a:r>
              <a:rPr lang="en-GB" sz="1800" dirty="0" smtClean="0">
                <a:solidFill>
                  <a:schemeClr val="tx1"/>
                </a:solidFill>
              </a:rPr>
              <a:t>(Can Skip if Want Standard Material Offered – Known as PLA)</a:t>
            </a:r>
            <a:endParaRPr lang="en-GB" sz="1800" dirty="0">
              <a:solidFill>
                <a:schemeClr val="tx1"/>
              </a:solidFill>
            </a:endParaRPr>
          </a:p>
        </p:txBody>
      </p:sp>
      <p:sp>
        <p:nvSpPr>
          <p:cNvPr id="6" name="Rounded Rectangle 5"/>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Tree>
    <p:extLst>
      <p:ext uri="{BB962C8B-B14F-4D97-AF65-F5344CB8AC3E}">
        <p14:creationId xmlns:p14="http://schemas.microsoft.com/office/powerpoint/2010/main" val="786702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6997"/>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279917" y="196998"/>
            <a:ext cx="7864083" cy="857646"/>
          </a:xfrm>
        </p:spPr>
        <p:txBody>
          <a:bodyPr/>
          <a:lstStyle/>
          <a:p>
            <a:pPr algn="ctr"/>
            <a:r>
              <a:rPr lang="en-GB" dirty="0" smtClean="0">
                <a:solidFill>
                  <a:schemeClr val="tx2">
                    <a:lumMod val="75000"/>
                  </a:schemeClr>
                </a:solidFill>
              </a:rPr>
              <a:t>Materials Available: PLA</a:t>
            </a:r>
            <a:endParaRPr lang="en-GB" dirty="0">
              <a:solidFill>
                <a:schemeClr val="tx2">
                  <a:lumMod val="75000"/>
                </a:schemeClr>
              </a:solidFill>
            </a:endParaRPr>
          </a:p>
        </p:txBody>
      </p:sp>
      <p:sp>
        <p:nvSpPr>
          <p:cNvPr id="3" name="Text Placeholder 2"/>
          <p:cNvSpPr>
            <a:spLocks noGrp="1"/>
          </p:cNvSpPr>
          <p:nvPr>
            <p:ph idx="1"/>
          </p:nvPr>
        </p:nvSpPr>
        <p:spPr>
          <a:xfrm>
            <a:off x="228600" y="1053963"/>
            <a:ext cx="8915400" cy="4051437"/>
          </a:xfrm>
        </p:spPr>
        <p:txBody>
          <a:bodyPr anchor="t">
            <a:noAutofit/>
          </a:bodyPr>
          <a:lstStyle/>
          <a:p>
            <a:pPr>
              <a:lnSpc>
                <a:spcPts val="1900"/>
              </a:lnSpc>
            </a:pPr>
            <a:r>
              <a:rPr lang="en-GB" dirty="0" smtClean="0">
                <a:solidFill>
                  <a:srgbClr val="D7D6A0"/>
                </a:solidFill>
              </a:rPr>
              <a:t>Noting previous slide (about machine capabilities)</a:t>
            </a:r>
          </a:p>
          <a:p>
            <a:pPr>
              <a:lnSpc>
                <a:spcPts val="1900"/>
              </a:lnSpc>
            </a:pPr>
            <a:r>
              <a:rPr lang="en-GB" dirty="0">
                <a:solidFill>
                  <a:srgbClr val="D7D6A0"/>
                </a:solidFill>
              </a:rPr>
              <a:t>W</a:t>
            </a:r>
            <a:r>
              <a:rPr lang="en-GB" dirty="0" smtClean="0">
                <a:solidFill>
                  <a:srgbClr val="D7D6A0"/>
                </a:solidFill>
              </a:rPr>
              <a:t>e have available: </a:t>
            </a:r>
          </a:p>
          <a:p>
            <a:pPr lvl="1">
              <a:lnSpc>
                <a:spcPts val="1900"/>
              </a:lnSpc>
            </a:pPr>
            <a:r>
              <a:rPr lang="en-GB" sz="1800" u="sng" dirty="0" smtClean="0">
                <a:solidFill>
                  <a:srgbClr val="D7D6A0"/>
                </a:solidFill>
              </a:rPr>
              <a:t>PLA</a:t>
            </a:r>
            <a:r>
              <a:rPr lang="en-GB" sz="1800" dirty="0" smtClean="0">
                <a:solidFill>
                  <a:srgbClr val="D7D6A0"/>
                </a:solidFill>
              </a:rPr>
              <a:t> (polyester called </a:t>
            </a:r>
            <a:r>
              <a:rPr lang="en-GB" sz="1800" dirty="0" err="1" smtClean="0">
                <a:solidFill>
                  <a:srgbClr val="D7D6A0"/>
                </a:solidFill>
              </a:rPr>
              <a:t>polylactic</a:t>
            </a:r>
            <a:r>
              <a:rPr lang="en-GB" sz="1800" dirty="0" smtClean="0">
                <a:solidFill>
                  <a:srgbClr val="D7D6A0"/>
                </a:solidFill>
              </a:rPr>
              <a:t> acid or </a:t>
            </a:r>
            <a:r>
              <a:rPr lang="en-GB" sz="1800" dirty="0" err="1" smtClean="0">
                <a:solidFill>
                  <a:srgbClr val="D7D6A0"/>
                </a:solidFill>
              </a:rPr>
              <a:t>polylactide</a:t>
            </a:r>
            <a:r>
              <a:rPr lang="en-GB" sz="1800" dirty="0" smtClean="0">
                <a:solidFill>
                  <a:srgbClr val="D7D6A0"/>
                </a:solidFill>
              </a:rPr>
              <a:t>)</a:t>
            </a:r>
          </a:p>
          <a:p>
            <a:pPr lvl="2">
              <a:lnSpc>
                <a:spcPts val="1900"/>
              </a:lnSpc>
            </a:pPr>
            <a:r>
              <a:rPr lang="en-GB" sz="1800" dirty="0" smtClean="0">
                <a:solidFill>
                  <a:srgbClr val="D7D6A0"/>
                </a:solidFill>
              </a:rPr>
              <a:t>It is derived from renewable sources such as corn starch.</a:t>
            </a:r>
          </a:p>
          <a:p>
            <a:pPr lvl="2">
              <a:lnSpc>
                <a:spcPts val="1900"/>
              </a:lnSpc>
            </a:pPr>
            <a:r>
              <a:rPr lang="en-GB" sz="1800" dirty="0" smtClean="0">
                <a:solidFill>
                  <a:srgbClr val="D7D6A0"/>
                </a:solidFill>
              </a:rPr>
              <a:t>It is biodegradable and recyclable</a:t>
            </a:r>
          </a:p>
          <a:p>
            <a:pPr lvl="2">
              <a:lnSpc>
                <a:spcPts val="1900"/>
              </a:lnSpc>
            </a:pPr>
            <a:r>
              <a:rPr lang="en-GB" sz="1800" u="sng" dirty="0" smtClean="0">
                <a:solidFill>
                  <a:srgbClr val="D7D6A0"/>
                </a:solidFill>
              </a:rPr>
              <a:t>Extruder temperature 220 </a:t>
            </a:r>
            <a:r>
              <a:rPr lang="en-GB" sz="1800" dirty="0" err="1" smtClean="0">
                <a:solidFill>
                  <a:srgbClr val="D7D6A0"/>
                </a:solidFill>
              </a:rPr>
              <a:t>deg</a:t>
            </a:r>
            <a:r>
              <a:rPr lang="en-GB" sz="1800" u="sng" dirty="0" smtClean="0">
                <a:solidFill>
                  <a:srgbClr val="D7D6A0"/>
                </a:solidFill>
              </a:rPr>
              <a:t> C</a:t>
            </a:r>
          </a:p>
          <a:p>
            <a:pPr lvl="2">
              <a:lnSpc>
                <a:spcPts val="1900"/>
              </a:lnSpc>
            </a:pPr>
            <a:r>
              <a:rPr lang="en-GB" sz="1800" u="sng" dirty="0" smtClean="0">
                <a:solidFill>
                  <a:srgbClr val="D7D6A0"/>
                </a:solidFill>
              </a:rPr>
              <a:t>Bed temperature 70 </a:t>
            </a:r>
            <a:r>
              <a:rPr lang="en-GB" sz="1800" u="sng" dirty="0" err="1" smtClean="0">
                <a:solidFill>
                  <a:srgbClr val="D7D6A0"/>
                </a:solidFill>
              </a:rPr>
              <a:t>deg</a:t>
            </a:r>
            <a:r>
              <a:rPr lang="en-GB" sz="1800" u="sng" dirty="0" smtClean="0">
                <a:solidFill>
                  <a:srgbClr val="D7D6A0"/>
                </a:solidFill>
              </a:rPr>
              <a:t> C </a:t>
            </a:r>
            <a:r>
              <a:rPr lang="en-GB" sz="1800" dirty="0" smtClean="0">
                <a:solidFill>
                  <a:srgbClr val="D7D6A0"/>
                </a:solidFill>
              </a:rPr>
              <a:t>for anything of significant size</a:t>
            </a:r>
          </a:p>
          <a:p>
            <a:pPr lvl="2">
              <a:lnSpc>
                <a:spcPts val="1900"/>
              </a:lnSpc>
            </a:pPr>
            <a:r>
              <a:rPr lang="en-GB" sz="1800" u="sng" dirty="0" smtClean="0">
                <a:solidFill>
                  <a:srgbClr val="D7D6A0"/>
                </a:solidFill>
              </a:rPr>
              <a:t>Currently stocking colours natural (off white) and red</a:t>
            </a:r>
          </a:p>
          <a:p>
            <a:pPr lvl="2">
              <a:lnSpc>
                <a:spcPts val="1900"/>
              </a:lnSpc>
            </a:pPr>
            <a:r>
              <a:rPr lang="en-GB" sz="1800" dirty="0" smtClean="0">
                <a:solidFill>
                  <a:srgbClr val="D7D6A0"/>
                </a:solidFill>
              </a:rPr>
              <a:t>We could order-in black, white, blue, clear, yellow, grey, green, purple for around £25 per kg (for reasonable quality filament).</a:t>
            </a:r>
          </a:p>
          <a:p>
            <a:pPr lvl="2">
              <a:lnSpc>
                <a:spcPts val="1900"/>
              </a:lnSpc>
            </a:pPr>
            <a:r>
              <a:rPr lang="en-GB" sz="1800" dirty="0" smtClean="0">
                <a:solidFill>
                  <a:srgbClr val="D7D6A0"/>
                </a:solidFill>
              </a:rPr>
              <a:t>Also (for up to twice the cost) fluorescent colours, gold</a:t>
            </a:r>
            <a:r>
              <a:rPr lang="en-GB" sz="1800" dirty="0">
                <a:solidFill>
                  <a:srgbClr val="D7D6A0"/>
                </a:solidFill>
              </a:rPr>
              <a:t> </a:t>
            </a:r>
            <a:r>
              <a:rPr lang="en-GB" sz="1800" dirty="0" smtClean="0">
                <a:solidFill>
                  <a:srgbClr val="D7D6A0"/>
                </a:solidFill>
              </a:rPr>
              <a:t>colour,  translucent filament, </a:t>
            </a:r>
            <a:r>
              <a:rPr lang="en-GB" sz="1800" dirty="0" err="1" smtClean="0">
                <a:solidFill>
                  <a:srgbClr val="D7D6A0"/>
                </a:solidFill>
              </a:rPr>
              <a:t>thermochromatic</a:t>
            </a:r>
            <a:r>
              <a:rPr lang="en-GB" sz="1800" dirty="0" smtClean="0">
                <a:solidFill>
                  <a:srgbClr val="D7D6A0"/>
                </a:solidFill>
              </a:rPr>
              <a:t> and </a:t>
            </a:r>
            <a:r>
              <a:rPr lang="en-GB" sz="1800" dirty="0" err="1" smtClean="0">
                <a:solidFill>
                  <a:srgbClr val="D7D6A0"/>
                </a:solidFill>
              </a:rPr>
              <a:t>photochromatic</a:t>
            </a:r>
            <a:r>
              <a:rPr lang="en-GB" sz="1800" dirty="0" smtClean="0">
                <a:solidFill>
                  <a:srgbClr val="D7D6A0"/>
                </a:solidFill>
              </a:rPr>
              <a:t> colours wood colours, filaments with sparkly inclusions.</a:t>
            </a:r>
          </a:p>
          <a:p>
            <a:pPr lvl="2">
              <a:lnSpc>
                <a:spcPts val="1900"/>
              </a:lnSpc>
            </a:pPr>
            <a:r>
              <a:rPr lang="en-GB" sz="1800" dirty="0" smtClean="0">
                <a:solidFill>
                  <a:srgbClr val="FF0000"/>
                </a:solidFill>
              </a:rPr>
              <a:t>“PLA </a:t>
            </a:r>
            <a:r>
              <a:rPr lang="en-GB" sz="1800" dirty="0">
                <a:solidFill>
                  <a:srgbClr val="FF0000"/>
                </a:solidFill>
              </a:rPr>
              <a:t>is an organic material, often made from corn starch or sugar cane, making it quite safe to use as far as fumes are concerned. Currently there is very limited official information available about the effects of PLA on our health</a:t>
            </a:r>
            <a:r>
              <a:rPr lang="en-GB" sz="1800" dirty="0" smtClean="0">
                <a:solidFill>
                  <a:srgbClr val="FF0000"/>
                </a:solidFill>
              </a:rPr>
              <a:t>.”</a:t>
            </a:r>
            <a:br>
              <a:rPr lang="en-GB" sz="1800" dirty="0" smtClean="0">
                <a:solidFill>
                  <a:srgbClr val="FF0000"/>
                </a:solidFill>
              </a:rPr>
            </a:br>
            <a:r>
              <a:rPr lang="en-GB" sz="1800" dirty="0" smtClean="0">
                <a:solidFill>
                  <a:srgbClr val="FF0000"/>
                </a:solidFill>
              </a:rPr>
              <a:t>Taken </a:t>
            </a:r>
            <a:r>
              <a:rPr lang="en-GB" sz="1800" dirty="0">
                <a:solidFill>
                  <a:srgbClr val="FF0000"/>
                </a:solidFill>
              </a:rPr>
              <a:t>from http://3dprinthq.com/desktop-3d-printer-safety/</a:t>
            </a:r>
            <a:endParaRPr lang="en-GB" sz="1800" dirty="0" smtClean="0">
              <a:solidFill>
                <a:srgbClr val="FF0000"/>
              </a:solidFill>
            </a:endParaRPr>
          </a:p>
        </p:txBody>
      </p:sp>
      <p:pic>
        <p:nvPicPr>
          <p:cNvPr id="30722" name="Picture 2" descr="https://upload.wikimedia.org/wikipedia/commons/thumb/9/9a/U%2B2679_DejaVu_Sans.svg/100px-U%2B2679_DejaVu_San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514600"/>
            <a:ext cx="762000" cy="73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86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38100"/>
            <a:ext cx="2102634" cy="857646"/>
          </a:xfrm>
          <a:prstGeom prst="roundRect">
            <a:avLst>
              <a:gd name="adj" fmla="val 3762"/>
            </a:avLst>
          </a:prstGeom>
          <a:gradFill>
            <a:gsLst>
              <a:gs pos="0">
                <a:srgbClr val="8B468F"/>
              </a:gs>
              <a:gs pos="100000">
                <a:srgbClr val="AC70AF"/>
              </a:gs>
            </a:gsLst>
            <a:lin ang="16200000" scaled="1"/>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GB" sz="800" dirty="0" smtClean="0">
              <a:solidFill>
                <a:srgbClr val="FFFFFF"/>
              </a:solidFill>
              <a:effectLst/>
              <a:latin typeface="Segoe UI Semibold"/>
              <a:ea typeface="Calibri"/>
              <a:cs typeface="Calibri"/>
            </a:endParaRPr>
          </a:p>
          <a:p>
            <a:pPr algn="ctr">
              <a:spcAft>
                <a:spcPts val="0"/>
              </a:spcAft>
            </a:pPr>
            <a:r>
              <a:rPr lang="en-GB" sz="2400" dirty="0" smtClean="0">
                <a:solidFill>
                  <a:srgbClr val="FFFFFF"/>
                </a:solidFill>
                <a:effectLst/>
                <a:latin typeface="Segoe UI Semibold"/>
                <a:ea typeface="Calibri"/>
                <a:cs typeface="Calibri"/>
              </a:rPr>
              <a:t>Dyson Centre</a:t>
            </a:r>
            <a:endParaRPr lang="en-GB" sz="2400" dirty="0" smtClean="0">
              <a:solidFill>
                <a:srgbClr val="000000"/>
              </a:solidFill>
              <a:effectLst/>
              <a:ea typeface="Calibri"/>
              <a:cs typeface="Calibri"/>
            </a:endParaRPr>
          </a:p>
          <a:p>
            <a:pPr algn="ctr">
              <a:spcAft>
                <a:spcPts val="0"/>
              </a:spcAft>
            </a:pPr>
            <a:r>
              <a:rPr lang="en-GB" sz="1400" dirty="0" smtClean="0">
                <a:solidFill>
                  <a:srgbClr val="FFFFFF"/>
                </a:solidFill>
                <a:effectLst/>
                <a:latin typeface="Segoe UI Semibold"/>
                <a:ea typeface="Calibri"/>
                <a:cs typeface="Calibri"/>
              </a:rPr>
              <a:t>For Engineering Design</a:t>
            </a:r>
          </a:p>
          <a:p>
            <a:pPr algn="ctr">
              <a:spcAft>
                <a:spcPts val="0"/>
              </a:spcAft>
            </a:pPr>
            <a:endParaRPr lang="en-GB" sz="1000" dirty="0">
              <a:solidFill>
                <a:srgbClr val="000000"/>
              </a:solidFill>
              <a:effectLst/>
              <a:latin typeface="+mn-lt"/>
              <a:ea typeface="Calibri"/>
              <a:cs typeface="Calibri"/>
            </a:endParaRPr>
          </a:p>
        </p:txBody>
      </p:sp>
      <p:sp>
        <p:nvSpPr>
          <p:cNvPr id="2" name="Title 1"/>
          <p:cNvSpPr>
            <a:spLocks noGrp="1"/>
          </p:cNvSpPr>
          <p:nvPr>
            <p:ph type="title"/>
          </p:nvPr>
        </p:nvSpPr>
        <p:spPr>
          <a:xfrm>
            <a:off x="1279917" y="196998"/>
            <a:ext cx="7864083" cy="857646"/>
          </a:xfrm>
        </p:spPr>
        <p:txBody>
          <a:bodyPr/>
          <a:lstStyle/>
          <a:p>
            <a:pPr algn="ctr"/>
            <a:r>
              <a:rPr lang="en-GB" dirty="0" smtClean="0">
                <a:solidFill>
                  <a:schemeClr val="tx2">
                    <a:lumMod val="75000"/>
                  </a:schemeClr>
                </a:solidFill>
              </a:rPr>
              <a:t>Materials Available: ABS</a:t>
            </a:r>
            <a:endParaRPr lang="en-GB" dirty="0">
              <a:solidFill>
                <a:schemeClr val="tx2">
                  <a:lumMod val="75000"/>
                </a:schemeClr>
              </a:solidFill>
            </a:endParaRPr>
          </a:p>
        </p:txBody>
      </p:sp>
      <p:sp>
        <p:nvSpPr>
          <p:cNvPr id="3" name="Text Placeholder 2"/>
          <p:cNvSpPr>
            <a:spLocks noGrp="1"/>
          </p:cNvSpPr>
          <p:nvPr>
            <p:ph idx="1"/>
          </p:nvPr>
        </p:nvSpPr>
        <p:spPr>
          <a:xfrm>
            <a:off x="228600" y="895350"/>
            <a:ext cx="8915400" cy="4051437"/>
          </a:xfrm>
        </p:spPr>
        <p:txBody>
          <a:bodyPr anchor="t">
            <a:noAutofit/>
          </a:bodyPr>
          <a:lstStyle/>
          <a:p>
            <a:pPr>
              <a:lnSpc>
                <a:spcPts val="1800"/>
              </a:lnSpc>
            </a:pPr>
            <a:r>
              <a:rPr lang="en-GB" dirty="0" smtClean="0">
                <a:solidFill>
                  <a:srgbClr val="D7D6A0"/>
                </a:solidFill>
              </a:rPr>
              <a:t>We also have available: </a:t>
            </a:r>
          </a:p>
          <a:p>
            <a:pPr lvl="1">
              <a:lnSpc>
                <a:spcPts val="1800"/>
              </a:lnSpc>
            </a:pPr>
            <a:r>
              <a:rPr lang="en-GB" sz="1800" u="sng" dirty="0" smtClean="0">
                <a:solidFill>
                  <a:srgbClr val="D7D6A0"/>
                </a:solidFill>
              </a:rPr>
              <a:t>ABS</a:t>
            </a:r>
            <a:r>
              <a:rPr lang="en-GB" sz="1800" dirty="0">
                <a:solidFill>
                  <a:srgbClr val="D7D6A0"/>
                </a:solidFill>
              </a:rPr>
              <a:t> </a:t>
            </a:r>
            <a:r>
              <a:rPr lang="en-GB" sz="1800" dirty="0" smtClean="0">
                <a:solidFill>
                  <a:srgbClr val="D7D6A0"/>
                </a:solidFill>
              </a:rPr>
              <a:t>(acrylonitrile </a:t>
            </a:r>
            <a:r>
              <a:rPr lang="en-GB" sz="1800" dirty="0">
                <a:solidFill>
                  <a:srgbClr val="D7D6A0"/>
                </a:solidFill>
              </a:rPr>
              <a:t>butadiene styrene)</a:t>
            </a:r>
            <a:endParaRPr lang="en-GB" sz="1800" dirty="0" smtClean="0">
              <a:solidFill>
                <a:srgbClr val="D7D6A0"/>
              </a:solidFill>
            </a:endParaRPr>
          </a:p>
          <a:p>
            <a:pPr lvl="2">
              <a:lnSpc>
                <a:spcPts val="1800"/>
              </a:lnSpc>
            </a:pPr>
            <a:r>
              <a:rPr lang="en-GB" sz="1800" dirty="0" smtClean="0">
                <a:solidFill>
                  <a:srgbClr val="D7D6A0"/>
                </a:solidFill>
              </a:rPr>
              <a:t>It is made from fossil fuels!</a:t>
            </a:r>
          </a:p>
          <a:p>
            <a:pPr lvl="2">
              <a:lnSpc>
                <a:spcPts val="1600"/>
              </a:lnSpc>
              <a:spcBef>
                <a:spcPts val="0"/>
              </a:spcBef>
              <a:spcAft>
                <a:spcPts val="0"/>
              </a:spcAft>
            </a:pPr>
            <a:r>
              <a:rPr lang="en-GB" sz="1800" dirty="0" smtClean="0">
                <a:solidFill>
                  <a:srgbClr val="FF0000"/>
                </a:solidFill>
              </a:rPr>
              <a:t>“A </a:t>
            </a:r>
            <a:r>
              <a:rPr lang="en-GB" sz="1800" dirty="0">
                <a:solidFill>
                  <a:srgbClr val="FF0000"/>
                </a:solidFill>
              </a:rPr>
              <a:t>few studies have shown ABS fumes to be toxic to rats and mice and there is a fair chance that ABS fumes are more harmful than PLA fumes, mostly due to higher levels of emissions and higher toxicity.” “Recent studies have shown that ABS emits around 10 times as many UFPs (Ultra Fine </a:t>
            </a:r>
            <a:r>
              <a:rPr lang="en-GB" sz="1800" dirty="0" smtClean="0">
                <a:solidFill>
                  <a:srgbClr val="FF0000"/>
                </a:solidFill>
              </a:rPr>
              <a:t>Particles) as </a:t>
            </a:r>
            <a:r>
              <a:rPr lang="en-GB" sz="1800" dirty="0">
                <a:solidFill>
                  <a:srgbClr val="FF0000"/>
                </a:solidFill>
              </a:rPr>
              <a:t>PLA when heated, again making ABS more likely to affect our health than </a:t>
            </a:r>
            <a:r>
              <a:rPr lang="en-GB" sz="1800" dirty="0" smtClean="0">
                <a:solidFill>
                  <a:srgbClr val="FF0000"/>
                </a:solidFill>
              </a:rPr>
              <a:t>PLA.”</a:t>
            </a:r>
            <a:r>
              <a:rPr lang="en-GB" sz="1800" dirty="0" smtClean="0"/>
              <a:t/>
            </a:r>
            <a:br>
              <a:rPr lang="en-GB" sz="1800" dirty="0" smtClean="0"/>
            </a:br>
            <a:r>
              <a:rPr lang="en-GB" sz="1800" dirty="0" smtClean="0">
                <a:solidFill>
                  <a:srgbClr val="FF0000"/>
                </a:solidFill>
              </a:rPr>
              <a:t>Taken </a:t>
            </a:r>
            <a:r>
              <a:rPr lang="en-GB" sz="1800" dirty="0">
                <a:solidFill>
                  <a:srgbClr val="FF0000"/>
                </a:solidFill>
              </a:rPr>
              <a:t>from http://3dprinthq.com/desktop-3d-printer-safety/</a:t>
            </a:r>
          </a:p>
          <a:p>
            <a:pPr lvl="2">
              <a:lnSpc>
                <a:spcPts val="1800"/>
              </a:lnSpc>
            </a:pPr>
            <a:r>
              <a:rPr lang="en-GB" sz="1800" dirty="0" smtClean="0">
                <a:solidFill>
                  <a:srgbClr val="D7D6A0"/>
                </a:solidFill>
              </a:rPr>
              <a:t>It is recyclable</a:t>
            </a:r>
          </a:p>
          <a:p>
            <a:pPr lvl="2">
              <a:lnSpc>
                <a:spcPts val="1800"/>
              </a:lnSpc>
            </a:pPr>
            <a:r>
              <a:rPr lang="en-GB" sz="1800" dirty="0" smtClean="0">
                <a:solidFill>
                  <a:srgbClr val="D7D6A0"/>
                </a:solidFill>
              </a:rPr>
              <a:t>Some biodegradable versions now coming on market, but not normally!</a:t>
            </a:r>
          </a:p>
          <a:p>
            <a:pPr lvl="2">
              <a:lnSpc>
                <a:spcPts val="1800"/>
              </a:lnSpc>
            </a:pPr>
            <a:r>
              <a:rPr lang="en-GB" sz="1800" u="sng" dirty="0" smtClean="0">
                <a:solidFill>
                  <a:srgbClr val="D7D6A0"/>
                </a:solidFill>
              </a:rPr>
              <a:t>Extruder temperature 240 </a:t>
            </a:r>
            <a:r>
              <a:rPr lang="en-GB" sz="1800" u="sng" dirty="0" err="1" smtClean="0">
                <a:solidFill>
                  <a:srgbClr val="D7D6A0"/>
                </a:solidFill>
              </a:rPr>
              <a:t>deg</a:t>
            </a:r>
            <a:r>
              <a:rPr lang="en-GB" sz="1800" u="sng" dirty="0" smtClean="0">
                <a:solidFill>
                  <a:srgbClr val="D7D6A0"/>
                </a:solidFill>
              </a:rPr>
              <a:t> C</a:t>
            </a:r>
          </a:p>
          <a:p>
            <a:pPr lvl="2">
              <a:lnSpc>
                <a:spcPts val="1800"/>
              </a:lnSpc>
            </a:pPr>
            <a:r>
              <a:rPr lang="en-GB" sz="1800" u="sng" dirty="0" smtClean="0">
                <a:solidFill>
                  <a:srgbClr val="D7D6A0"/>
                </a:solidFill>
              </a:rPr>
              <a:t>Bed temperature 100 </a:t>
            </a:r>
            <a:r>
              <a:rPr lang="en-GB" sz="1800" u="sng" dirty="0" err="1" smtClean="0">
                <a:solidFill>
                  <a:srgbClr val="D7D6A0"/>
                </a:solidFill>
              </a:rPr>
              <a:t>deg</a:t>
            </a:r>
            <a:r>
              <a:rPr lang="en-GB" sz="1800" u="sng" dirty="0" smtClean="0">
                <a:solidFill>
                  <a:srgbClr val="D7D6A0"/>
                </a:solidFill>
              </a:rPr>
              <a:t> C </a:t>
            </a:r>
            <a:r>
              <a:rPr lang="en-GB" sz="1800" dirty="0" smtClean="0">
                <a:solidFill>
                  <a:srgbClr val="D7D6A0"/>
                </a:solidFill>
              </a:rPr>
              <a:t>(or higher if possible) always!</a:t>
            </a:r>
          </a:p>
          <a:p>
            <a:pPr lvl="2">
              <a:lnSpc>
                <a:spcPts val="1800"/>
              </a:lnSpc>
            </a:pPr>
            <a:r>
              <a:rPr lang="en-GB" sz="1800" u="sng" dirty="0" smtClean="0">
                <a:solidFill>
                  <a:srgbClr val="D7D6A0"/>
                </a:solidFill>
              </a:rPr>
              <a:t>Currently stocking gold only.</a:t>
            </a:r>
          </a:p>
          <a:p>
            <a:pPr lvl="2">
              <a:lnSpc>
                <a:spcPts val="1800"/>
              </a:lnSpc>
            </a:pPr>
            <a:r>
              <a:rPr lang="en-GB" sz="1800" dirty="0" smtClean="0">
                <a:solidFill>
                  <a:srgbClr val="D7D6A0"/>
                </a:solidFill>
              </a:rPr>
              <a:t>A range of colours are available.</a:t>
            </a:r>
          </a:p>
          <a:p>
            <a:pPr lvl="2">
              <a:lnSpc>
                <a:spcPts val="1800"/>
              </a:lnSpc>
            </a:pPr>
            <a:r>
              <a:rPr lang="en-GB" sz="1800" dirty="0" smtClean="0">
                <a:solidFill>
                  <a:srgbClr val="D7D6A0"/>
                </a:solidFill>
              </a:rPr>
              <a:t>Technically stronger than PLA, however doesn’t bond to itself as well: resulting 3D printed parts are about same strength as PLA.</a:t>
            </a:r>
          </a:p>
          <a:p>
            <a:pPr lvl="2">
              <a:lnSpc>
                <a:spcPts val="1800"/>
              </a:lnSpc>
            </a:pPr>
            <a:r>
              <a:rPr lang="en-GB" sz="1800" dirty="0" smtClean="0">
                <a:solidFill>
                  <a:srgbClr val="D7D6A0"/>
                </a:solidFill>
              </a:rPr>
              <a:t>A little bit more temperature resistance than PLA.</a:t>
            </a:r>
          </a:p>
        </p:txBody>
      </p:sp>
      <p:pic>
        <p:nvPicPr>
          <p:cNvPr id="368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53" r="320"/>
          <a:stretch/>
        </p:blipFill>
        <p:spPr bwMode="auto">
          <a:xfrm>
            <a:off x="247650" y="3790950"/>
            <a:ext cx="8280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46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8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729</TotalTime>
  <Words>3638</Words>
  <Application>Microsoft Office PowerPoint</Application>
  <PresentationFormat>On-screen Show (4:3)</PresentationFormat>
  <Paragraphs>476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Summer</vt:lpstr>
      <vt:lpstr>How to 3D Print in the Dyson Centre</vt:lpstr>
      <vt:lpstr>Overview of These Notes </vt:lpstr>
      <vt:lpstr>Machines and Familiarisation</vt:lpstr>
      <vt:lpstr>Machines Available</vt:lpstr>
      <vt:lpstr>Machine Familiarisation</vt:lpstr>
      <vt:lpstr>Machine Familiarisation</vt:lpstr>
      <vt:lpstr>Materials Available (Can Skip if Want Standard Material Offered – Known as PLA)</vt:lpstr>
      <vt:lpstr>Materials Available: PLA</vt:lpstr>
      <vt:lpstr>Materials Available: ABS</vt:lpstr>
      <vt:lpstr>Materials Available: Others</vt:lpstr>
      <vt:lpstr>Obtaining Things (STL Files) to Print Online  …Or Obtaining STL Files from CAD Packages </vt:lpstr>
      <vt:lpstr>Obtaining Things (STL Files) to Print</vt:lpstr>
      <vt:lpstr>STL Files: Issues and From CAD</vt:lpstr>
      <vt:lpstr>Checking Your STL File For Errors </vt:lpstr>
      <vt:lpstr>Checking Your STL File For Errors</vt:lpstr>
      <vt:lpstr>Checking Your STL File For Errors</vt:lpstr>
      <vt:lpstr>Checking Your STL File For Errors</vt:lpstr>
      <vt:lpstr>Checking Your STL File For Errors</vt:lpstr>
      <vt:lpstr>Checking Your STL File For Errors</vt:lpstr>
      <vt:lpstr>Processing Your STL File For the 3D Printer </vt:lpstr>
      <vt:lpstr>Processing STL Files</vt:lpstr>
      <vt:lpstr>Loading STL File into DoreWare-P</vt:lpstr>
      <vt:lpstr>Manipulating Object in DoreWare-P</vt:lpstr>
      <vt:lpstr>Producing G-Code in DoreWare-P</vt:lpstr>
      <vt:lpstr>Producing G-Code in DoreWare-P</vt:lpstr>
      <vt:lpstr>Producing G-Code in DoreWare-P</vt:lpstr>
      <vt:lpstr>Producing G-Code in DoreWare-P</vt:lpstr>
      <vt:lpstr>Producing G-Code in DoreWare-P</vt:lpstr>
      <vt:lpstr>Producing G-Code in DoreWare-P</vt:lpstr>
      <vt:lpstr>Producing G-Code in DoreWare-P</vt:lpstr>
      <vt:lpstr>Producing G-Code in DoreWare-P</vt:lpstr>
      <vt:lpstr>Producing a WTK File from DoreWare-P</vt:lpstr>
      <vt:lpstr>Printing the WTK File from the USB Stick </vt:lpstr>
      <vt:lpstr>Setting the Printer Up From Its Touch-Screen</vt:lpstr>
      <vt:lpstr>Setting the Printer Up From Its Touch-Screen</vt:lpstr>
      <vt:lpstr>What the Printing Process Should Look Like</vt:lpstr>
      <vt:lpstr>When the Printing Has Finished</vt:lpstr>
      <vt:lpstr>Charging</vt:lpstr>
      <vt:lpstr>Charging: RS/IdeaWerk Machine Using Standard PLA</vt:lpstr>
      <vt:lpstr>Health and Safety</vt:lpstr>
      <vt:lpstr>Health and Safety: Burned!</vt:lpstr>
      <vt:lpstr>Health and Safety: Burned Again!</vt:lpstr>
      <vt:lpstr>Health and Safety: Trapped!</vt:lpstr>
      <vt:lpstr>Health and Safety: Gassed!</vt:lpstr>
      <vt:lpstr>Health and Safety: On Fire!</vt:lpstr>
      <vt:lpstr>Happy 3D Printing!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dc:creator>
  <cp:lastModifiedBy>rich</cp:lastModifiedBy>
  <cp:revision>142</cp:revision>
  <dcterms:created xsi:type="dcterms:W3CDTF">2006-08-16T00:00:00Z</dcterms:created>
  <dcterms:modified xsi:type="dcterms:W3CDTF">2016-01-26T11:25:14Z</dcterms:modified>
</cp:coreProperties>
</file>