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330" r:id="rId3"/>
    <p:sldId id="258" r:id="rId4"/>
    <p:sldId id="331" r:id="rId5"/>
    <p:sldId id="332" r:id="rId6"/>
    <p:sldId id="333" r:id="rId7"/>
    <p:sldId id="334" r:id="rId8"/>
    <p:sldId id="355" r:id="rId9"/>
    <p:sldId id="335" r:id="rId10"/>
    <p:sldId id="336" r:id="rId11"/>
    <p:sldId id="337" r:id="rId12"/>
    <p:sldId id="339" r:id="rId13"/>
    <p:sldId id="340" r:id="rId14"/>
    <p:sldId id="344" r:id="rId15"/>
    <p:sldId id="341" r:id="rId16"/>
    <p:sldId id="342" r:id="rId17"/>
    <p:sldId id="343" r:id="rId18"/>
    <p:sldId id="353" r:id="rId19"/>
    <p:sldId id="352" r:id="rId20"/>
    <p:sldId id="354" r:id="rId21"/>
    <p:sldId id="346" r:id="rId22"/>
    <p:sldId id="347" r:id="rId23"/>
    <p:sldId id="348" r:id="rId24"/>
    <p:sldId id="349" r:id="rId25"/>
    <p:sldId id="351" r:id="rId26"/>
    <p:sldId id="350" r:id="rId2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1" autoAdjust="0"/>
    <p:restoredTop sz="97459" autoAdjust="0"/>
  </p:normalViewPr>
  <p:slideViewPr>
    <p:cSldViewPr>
      <p:cViewPr varScale="1">
        <p:scale>
          <a:sx n="159" d="100"/>
          <a:sy n="159" d="100"/>
        </p:scale>
        <p:origin x="2382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64A59D-6495-46B0-931C-3207FFA56251}" type="datetimeFigureOut">
              <a:rPr lang="en-GB"/>
              <a:pPr>
                <a:defRPr/>
              </a:pPr>
              <a:t>26/05/2016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51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E7841B-7B7E-4E8F-9CEB-1C1E98B5CC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492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940F2C-7D53-4404-B653-7483A16D2273}" type="datetimeFigureOut">
              <a:rPr lang="en-GB"/>
              <a:pPr>
                <a:defRPr/>
              </a:pPr>
              <a:t>26/05/2016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751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916FEF-659F-4FC6-860A-27ECEDC152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383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65008F-B455-44AD-9E0F-6C4BBACD967F}" type="slidenum">
              <a:rPr lang="en-GB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44538"/>
            <a:ext cx="2457450" cy="18430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14" y="2803526"/>
            <a:ext cx="5400675" cy="63801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Here: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Who we are Rosie</a:t>
            </a:r>
            <a:r>
              <a:rPr lang="en-US" baseline="0" dirty="0" smtClean="0">
                <a:latin typeface="Arial" charset="0"/>
              </a:rPr>
              <a:t> Lauren </a:t>
            </a:r>
            <a:r>
              <a:rPr lang="en-US" baseline="0" dirty="0" err="1" smtClean="0">
                <a:latin typeface="Arial" charset="0"/>
              </a:rPr>
              <a:t>Silke</a:t>
            </a:r>
            <a:endParaRPr lang="en-US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Point of talk</a:t>
            </a:r>
          </a:p>
        </p:txBody>
      </p:sp>
    </p:spTree>
    <p:extLst>
      <p:ext uri="{BB962C8B-B14F-4D97-AF65-F5344CB8AC3E}">
        <p14:creationId xmlns:p14="http://schemas.microsoft.com/office/powerpoint/2010/main" val="5002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353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941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89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889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660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354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254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31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95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94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04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584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04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852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26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457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621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50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62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81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892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991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933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916FEF-659F-4FC6-860A-27ECEDC1528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2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 sz="2000">
              <a:solidFill>
                <a:srgbClr val="003E72"/>
              </a:solidFill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 sz="2000">
              <a:solidFill>
                <a:srgbClr val="003E72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3E72"/>
                </a:solidFill>
              </a:defRPr>
            </a:lvl1pPr>
          </a:lstStyle>
          <a:p>
            <a:pPr>
              <a:defRPr/>
            </a:pPr>
            <a:fld id="{1201278E-5C3F-4BD9-ADC7-13338292F0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0BFABA-F667-431A-B821-0932ED7840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404A83-744A-4AE0-B9D1-0FD3BEC0BD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 w="127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3E72"/>
              </a:solidFill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 w="127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3E72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7" y="2016153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7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3E72"/>
                </a:solidFill>
              </a:defRPr>
            </a:lvl1pPr>
          </a:lstStyle>
          <a:p>
            <a:pPr>
              <a:defRPr/>
            </a:pPr>
            <a:fld id="{49D03F6E-F9EF-43AE-9AB2-7A66D5301C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7FF460-DC31-4B52-8FD3-8FF82370CE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20DD6C-BB71-4EB7-87B8-A4CAD5ABF2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9" y="1708152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20" y="1708152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990717-7A6B-4527-AFBA-804929C0DD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57BA19-A0A9-4FEF-A344-AD4EB4E669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E7ADF0-D78C-41F4-908D-4DDAAD9744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0C21D4-8D30-439D-B393-49E4159ECB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909B68-50A8-4CAB-A748-384BE22518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E0A2DE-3B78-47BF-9958-C83B050EB2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DC4309-6B26-4DE0-8A02-22A66B3305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9EB866-1753-4D44-9899-023D09B68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8" y="398463"/>
            <a:ext cx="2093912" cy="5376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C84DFB-9BA2-448C-A511-A3EECFF9AB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D4494C-BF24-49DF-8594-F9FC61F5FD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18E1EA-68E3-4E9E-B7EA-A20FE158BE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5B507E-C6A9-4B27-8519-7813BA6E0E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E38DE2-1CCB-4C8A-B582-D63923E983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3A9D3F-A365-4C17-9087-C29220F08B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3595F0-BC7B-4496-83BC-8D63C03D59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17C0FF-939E-4B26-8A72-1718A525C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51600"/>
            <a:ext cx="381000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8D7409C-FF1E-4C2D-ACF7-0F9BA7F71E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B13B28C-4662-47D2-B3D6-42C5D0FAF4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Calibri"/>
          <a:ea typeface="+mn-ea"/>
          <a:cs typeface="Calibri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Calibri"/>
          <a:cs typeface="Calibri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Calibri"/>
          <a:cs typeface="Calibri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Calibri"/>
          <a:cs typeface="Calibri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Calibri"/>
          <a:cs typeface="Calibri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7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739" y="1266416"/>
            <a:ext cx="8374063" cy="5762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2060"/>
                </a:solidFill>
              </a:rPr>
              <a:t>An </a:t>
            </a:r>
            <a:r>
              <a:rPr lang="en-US" sz="2800" dirty="0">
                <a:solidFill>
                  <a:srgbClr val="002060"/>
                </a:solidFill>
              </a:rPr>
              <a:t>introduction to using </a:t>
            </a:r>
            <a:r>
              <a:rPr lang="en-GB" sz="2800" dirty="0">
                <a:solidFill>
                  <a:srgbClr val="002060"/>
                </a:solidFill>
              </a:rPr>
              <a:t>HPC Laser </a:t>
            </a:r>
            <a:r>
              <a:rPr lang="en-GB" sz="2800" dirty="0" smtClean="0">
                <a:solidFill>
                  <a:srgbClr val="002060"/>
                </a:solidFill>
              </a:rPr>
              <a:t>Cutter</a:t>
            </a:r>
            <a:r>
              <a:rPr lang="en-GB" sz="2800" dirty="0">
                <a:solidFill>
                  <a:srgbClr val="002060"/>
                </a:solidFill>
              </a:rPr>
              <a:t/>
            </a:r>
            <a:br>
              <a:rPr lang="en-GB" sz="2800" dirty="0">
                <a:solidFill>
                  <a:srgbClr val="002060"/>
                </a:solidFill>
              </a:rPr>
            </a:br>
            <a:endParaRPr lang="en-GB" sz="2800" dirty="0" smtClean="0">
              <a:solidFill>
                <a:srgbClr val="002060"/>
              </a:solidFill>
            </a:endParaRP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1969870" y="5419985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By Diana Thomas-McEwen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83168" y="260648"/>
            <a:ext cx="2102634" cy="857646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240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sz="2400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40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392488" cy="299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538">
        <p:fade/>
      </p:transition>
    </mc:Choice>
    <mc:Fallback xmlns="">
      <p:transition spd="med" advTm="205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GB" sz="3200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LaserCut</a:t>
            </a:r>
            <a:r>
              <a:rPr lang="en-GB" sz="3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5.3 Software</a:t>
            </a:r>
            <a:r>
              <a:rPr lang="en-GB" dirty="0" smtClean="0">
                <a:latin typeface="Calibri" pitchFamily="34" charset="0"/>
              </a:rPr>
              <a:t/>
            </a:r>
            <a:br>
              <a:rPr lang="en-GB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68390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Creating </a:t>
            </a:r>
            <a:r>
              <a:rPr lang="en-GB" b="1" dirty="0"/>
              <a:t>a file from </a:t>
            </a:r>
            <a:r>
              <a:rPr lang="en-GB" b="1" dirty="0" smtClean="0"/>
              <a:t>scratch in </a:t>
            </a:r>
            <a:r>
              <a:rPr lang="en-GB" b="1" dirty="0" err="1" smtClean="0"/>
              <a:t>Lasercut</a:t>
            </a:r>
            <a:r>
              <a:rPr lang="en-GB" b="1" dirty="0" smtClean="0"/>
              <a:t> 5.3</a:t>
            </a:r>
            <a:endParaRPr lang="en-GB" b="1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2" y="1737722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/>
              <a:t>Specific Draw Functions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Line, Rectangle</a:t>
            </a:r>
            <a:endParaRPr lang="en-GB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M</a:t>
            </a:r>
            <a:r>
              <a:rPr lang="en-GB" sz="1600" dirty="0" smtClean="0"/>
              <a:t>ultipoint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Ellipse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Bezier </a:t>
            </a:r>
            <a:r>
              <a:rPr lang="en-GB" sz="1600" dirty="0"/>
              <a:t>Curve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Text </a:t>
            </a:r>
            <a:r>
              <a:rPr lang="en-GB" sz="1600" dirty="0" smtClean="0"/>
              <a:t>(single </a:t>
            </a:r>
            <a:r>
              <a:rPr lang="en-GB" sz="1600" dirty="0"/>
              <a:t>line </a:t>
            </a:r>
            <a:r>
              <a:rPr lang="en-GB" sz="1600" dirty="0" smtClean="0"/>
              <a:t>text, however previews </a:t>
            </a:r>
            <a:r>
              <a:rPr lang="en-GB" sz="1600" dirty="0"/>
              <a:t>of the text are not </a:t>
            </a:r>
            <a:r>
              <a:rPr lang="en-GB" sz="1600" dirty="0" smtClean="0"/>
              <a:t>shown)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Array</a:t>
            </a:r>
            <a:endParaRPr lang="en-GB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Rotate </a:t>
            </a:r>
            <a:endParaRPr lang="en-GB" sz="16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Mirror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Size (</a:t>
            </a:r>
            <a:r>
              <a:rPr lang="en-GB" sz="1600" dirty="0"/>
              <a:t>will not set X and Y in relation have to be set separately</a:t>
            </a:r>
            <a:r>
              <a:rPr lang="en-GB" sz="1600" dirty="0" smtClean="0"/>
              <a:t>.)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Group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Align</a:t>
            </a:r>
          </a:p>
        </p:txBody>
      </p:sp>
    </p:spTree>
    <p:extLst>
      <p:ext uri="{BB962C8B-B14F-4D97-AF65-F5344CB8AC3E}">
        <p14:creationId xmlns:p14="http://schemas.microsoft.com/office/powerpoint/2010/main" val="14523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180">
        <p:fade/>
      </p:transition>
    </mc:Choice>
    <mc:Fallback xmlns="">
      <p:transition spd="med" advTm="801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GB" sz="3200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LaserCut</a:t>
            </a:r>
            <a:r>
              <a:rPr lang="en-GB" sz="3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5.3 Software</a:t>
            </a:r>
            <a:r>
              <a:rPr lang="en-GB" dirty="0" smtClean="0">
                <a:latin typeface="Calibri" pitchFamily="34" charset="0"/>
              </a:rPr>
              <a:t/>
            </a:r>
            <a:br>
              <a:rPr lang="en-GB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886" y="1279525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Setting up </a:t>
            </a:r>
            <a:r>
              <a:rPr lang="en-GB" b="1" dirty="0" err="1"/>
              <a:t>LaserCut</a:t>
            </a:r>
            <a:r>
              <a:rPr lang="en-GB" b="1" dirty="0"/>
              <a:t> 5.3 to cut</a:t>
            </a: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992" y="1640852"/>
            <a:ext cx="50291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 Interface of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Layer </a:t>
            </a:r>
            <a:r>
              <a:rPr lang="en-GB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the up and down arrow to set the layer order.</a:t>
            </a:r>
          </a:p>
        </p:txBody>
      </p:sp>
      <p:pic>
        <p:nvPicPr>
          <p:cNvPr id="10" name="Picture 9" descr="tuce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73288"/>
            <a:ext cx="2231390" cy="17354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06992" y="3083668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Interface of </a:t>
            </a:r>
            <a:r>
              <a:rPr lang="en-GB" b="1" dirty="0"/>
              <a:t>Set cut options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3407750"/>
            <a:ext cx="86934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Double </a:t>
            </a:r>
            <a:r>
              <a:rPr lang="en-US" dirty="0"/>
              <a:t>click the </a:t>
            </a:r>
            <a:r>
              <a:rPr lang="en-US" dirty="0" smtClean="0"/>
              <a:t>colour </a:t>
            </a:r>
            <a:r>
              <a:rPr lang="en-US" dirty="0"/>
              <a:t>identification </a:t>
            </a:r>
            <a:r>
              <a:rPr lang="en-US" dirty="0" smtClean="0"/>
              <a:t>bar to </a:t>
            </a:r>
            <a:r>
              <a:rPr lang="en-GB" dirty="0" smtClean="0"/>
              <a:t>select the power and speed that each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of these cuts should be made at.</a:t>
            </a:r>
            <a:endParaRPr lang="en-US" dirty="0" smtClean="0"/>
          </a:p>
        </p:txBody>
      </p:sp>
      <p:pic>
        <p:nvPicPr>
          <p:cNvPr id="13" name="Picture 12" descr="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04" y="4334164"/>
            <a:ext cx="29464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D:\engrav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3460"/>
            <a:ext cx="2664296" cy="1691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1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373">
        <p:fade/>
      </p:transition>
    </mc:Choice>
    <mc:Fallback xmlns="">
      <p:transition spd="med" advTm="353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GB" sz="3200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LaserCut</a:t>
            </a:r>
            <a:r>
              <a:rPr lang="en-GB" sz="3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5.3 Software</a:t>
            </a:r>
            <a:r>
              <a:rPr lang="en-GB" dirty="0" smtClean="0">
                <a:latin typeface="Calibri" pitchFamily="34" charset="0"/>
              </a:rPr>
              <a:t/>
            </a:r>
            <a:br>
              <a:rPr lang="en-GB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886" y="1279525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Setting up </a:t>
            </a:r>
            <a:r>
              <a:rPr lang="en-GB" b="1" dirty="0" err="1"/>
              <a:t>LaserCut</a:t>
            </a:r>
            <a:r>
              <a:rPr lang="en-GB" b="1" dirty="0"/>
              <a:t> 5.3 to cut</a:t>
            </a: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0894" y="2106056"/>
            <a:ext cx="3741066" cy="377154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1822" y="2792338"/>
            <a:ext cx="3748828" cy="23762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4175" y="1633361"/>
            <a:ext cx="728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 the cut and engrave mock ups to decide on the power and speed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550827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547706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Engrave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8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63">
        <p:fade/>
      </p:transition>
    </mc:Choice>
    <mc:Fallback xmlns="">
      <p:transition spd="med" advTm="99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Layer management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285752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Cutting/Engraving</a:t>
            </a: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1626829"/>
            <a:ext cx="837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Before downloading check the settings for each layer in the layer manager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550827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5856" y="2334501"/>
            <a:ext cx="5349795" cy="2261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Check: </a:t>
            </a: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Layers order to 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cut or engraved</a:t>
            </a:r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1257300" lvl="2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top one will be cut/engraved firth</a:t>
            </a: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 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speed </a:t>
            </a:r>
            <a:endParaRPr lang="en-GB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 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material is square to on the bed </a:t>
            </a: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 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sure the extractor and the cooler are both </a:t>
            </a:r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</a:p>
          <a:p>
            <a:pPr marL="800100" lvl="1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uceng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7" y="2650786"/>
            <a:ext cx="2503870" cy="1793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03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536">
        <p:fade/>
      </p:transition>
    </mc:Choice>
    <mc:Fallback xmlns="">
      <p:transition spd="med" advTm="465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Download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886" y="1279525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Download data</a:t>
            </a: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175" y="1633361"/>
            <a:ext cx="704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Once completed download the design to the laser cutter MPC6515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550827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547706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Engrave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Picture 12" descr="Y:\User Guides\laser_cutters\User maunal\Downloa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06057"/>
            <a:ext cx="3384550" cy="296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053651" y="2159544"/>
            <a:ext cx="4572000" cy="3319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 current file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Download the current processing data </a:t>
            </a:r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displayed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 </a:t>
            </a:r>
            <a:r>
              <a:rPr lang="en-GB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file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Download processing data to MPC6515 controller.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Delete the file which is selected.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all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Delete all the files in MPC6515 controller.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 </a:t>
            </a:r>
            <a:r>
              <a:rPr lang="en-GB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Cfg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This will create a *.</a:t>
            </a:r>
            <a:r>
              <a:rPr lang="en-GB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file which includes all the parameters of “Options”. The file can be downloaded to MPC6515 controller by USB disk.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 file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This will create a *.</a:t>
            </a:r>
            <a:r>
              <a:rPr lang="en-GB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file which includes all the parameters of a processing data. The file can be downloaded to MPC6515 by USB disk.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735">
        <p:fade/>
      </p:transition>
    </mc:Choice>
    <mc:Fallback xmlns="">
      <p:transition spd="med" advTm="287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Laser Focus, Positioning, Test and Cut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274" y="128752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Laser Focus</a:t>
            </a:r>
            <a:endParaRPr lang="en-GB" b="1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176" y="1633361"/>
            <a:ext cx="837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create a clean, fine cut the laser need to be set to certain distance from the material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550827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547706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Engrave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5856" y="2334501"/>
            <a:ext cx="534979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GB" sz="1400" b="1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that all covers to the machine are closed, and the lockable covers are locked </a:t>
            </a:r>
            <a:endParaRPr lang="en-GB" sz="1400" b="1" dirty="0" smtClean="0">
              <a:solidFill>
                <a:srgbClr val="92D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400" dirty="0"/>
              <a:t>Turn on the Laser cutter using the key</a:t>
            </a:r>
            <a:r>
              <a:rPr lang="en-GB" sz="1400" dirty="0" smtClean="0"/>
              <a:t>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92D050"/>
                </a:solidFill>
              </a:rPr>
              <a:t>Leave to run for 5 </a:t>
            </a:r>
            <a:r>
              <a:rPr lang="en-GB" sz="1400" b="1" dirty="0">
                <a:solidFill>
                  <a:srgbClr val="92D050"/>
                </a:solidFill>
              </a:rPr>
              <a:t>minutes before cutting </a:t>
            </a:r>
            <a:r>
              <a:rPr lang="en-GB" sz="1400" b="1" dirty="0" smtClean="0">
                <a:solidFill>
                  <a:srgbClr val="92D050"/>
                </a:solidFill>
              </a:rPr>
              <a:t>anything</a:t>
            </a:r>
            <a:r>
              <a:rPr lang="en-GB" sz="1400" b="1" dirty="0">
                <a:solidFill>
                  <a:srgbClr val="92D050"/>
                </a:solidFill>
              </a:rPr>
              <a:t>,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400" dirty="0"/>
              <a:t>Position the material to be cut on the </a:t>
            </a:r>
            <a:r>
              <a:rPr lang="en-GB" sz="1400" dirty="0" smtClean="0"/>
              <a:t>bed.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Position 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laser in the middle of the </a:t>
            </a:r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400" dirty="0" smtClean="0"/>
              <a:t>Move </a:t>
            </a:r>
            <a:r>
              <a:rPr lang="en-GB" sz="1400" dirty="0"/>
              <a:t>the bed up/down </a:t>
            </a:r>
            <a:r>
              <a:rPr lang="en-GB" sz="1400" dirty="0" smtClean="0"/>
              <a:t>focus the laser </a:t>
            </a:r>
            <a:r>
              <a:rPr lang="en-GB" sz="1400" dirty="0"/>
              <a:t>using the </a:t>
            </a:r>
            <a:r>
              <a:rPr lang="en-GB" sz="1400" b="1" dirty="0"/>
              <a:t>focus </a:t>
            </a:r>
            <a:r>
              <a:rPr lang="en-GB" sz="1400" b="1" dirty="0" smtClean="0"/>
              <a:t>tool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400" dirty="0" smtClean="0"/>
              <a:t>The </a:t>
            </a:r>
            <a:r>
              <a:rPr lang="en-GB" sz="1400" dirty="0"/>
              <a:t>laser is now in focus </a:t>
            </a:r>
            <a:r>
              <a:rPr lang="en-GB" sz="1400" dirty="0" smtClean="0"/>
              <a:t>and ready </a:t>
            </a:r>
            <a:r>
              <a:rPr lang="en-GB" sz="1400" dirty="0"/>
              <a:t>to cut</a:t>
            </a:r>
            <a:r>
              <a:rPr lang="en-GB" sz="1400" dirty="0" smtClean="0"/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92D050"/>
                </a:solidFill>
              </a:rPr>
              <a:t>NOTE: Can only download the file to the Laser cutter once it is turned on</a:t>
            </a:r>
            <a:r>
              <a:rPr lang="en-GB" sz="1400" b="1" dirty="0" smtClean="0">
                <a:solidFill>
                  <a:srgbClr val="92D050"/>
                </a:solidFill>
              </a:rPr>
              <a:t>.</a:t>
            </a:r>
            <a:endParaRPr lang="en-GB" sz="1400" b="1" u="sng" dirty="0">
              <a:solidFill>
                <a:srgbClr val="92D050"/>
              </a:solidFill>
            </a:endParaRPr>
          </a:p>
        </p:txBody>
      </p:sp>
      <p:pic>
        <p:nvPicPr>
          <p:cNvPr id="14" name="Picture 13" descr="Y:\User Guides\laser_cutters\photos\image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7" y="2639922"/>
            <a:ext cx="2519680" cy="2519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007">
        <p:fade/>
      </p:transition>
    </mc:Choice>
    <mc:Fallback xmlns="">
      <p:transition spd="med" advTm="610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Laser Focus, Positioning, Test and Cut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175" y="128270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Positioning and test</a:t>
            </a: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176" y="1633361"/>
            <a:ext cx="837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Positioning the laser on the material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550827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547706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Engrave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4955" y="2076221"/>
            <a:ext cx="5735237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area that the design covers will be traced out in a rectangle using this function.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n-GB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arrow buttons on the control key pad </a:t>
            </a:r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position the laser.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‘test’ in the control keypad</a:t>
            </a:r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laser head will then move (not cutting) tracing the area that design will fit </a:t>
            </a:r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into one rectangle.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 set </a:t>
            </a:r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the 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 fits within the material the laser can be set to cut</a:t>
            </a:r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9" y="515719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WARNING: Once the laser has been set to cut you CAN NOT leave the laser unattended, as a fire could start in the machine</a:t>
            </a:r>
            <a:r>
              <a:rPr lang="en-GB" sz="1400" b="1" dirty="0" smtClean="0">
                <a:solidFill>
                  <a:srgbClr val="FF0000"/>
                </a:solidFill>
              </a:rPr>
              <a:t>.</a:t>
            </a: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84" y="1562311"/>
            <a:ext cx="2121457" cy="331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8456">
        <p:fade/>
      </p:transition>
    </mc:Choice>
    <mc:Fallback xmlns="">
      <p:transition spd="med" advTm="884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Laser Focus, Positioning, Test and Cut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573" y="127952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Cutting</a:t>
            </a:r>
            <a:endParaRPr lang="en-GB" b="1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550827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Cut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14" y="914400"/>
            <a:ext cx="2468226" cy="3290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2468226" cy="3290968"/>
          </a:xfrm>
          <a:prstGeom prst="rect">
            <a:avLst/>
          </a:prstGeom>
        </p:spPr>
      </p:pic>
      <p:pic>
        <p:nvPicPr>
          <p:cNvPr id="9" name="Laser c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526" y="1649946"/>
            <a:ext cx="3993357" cy="2236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627" y="4092928"/>
            <a:ext cx="3971801" cy="199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 smtClean="0"/>
              <a:t>The red dot laser shows the position of the laser as it is cutting. </a:t>
            </a:r>
            <a:endParaRPr lang="en-GB" sz="1400" dirty="0"/>
          </a:p>
          <a:p>
            <a:pPr>
              <a:lnSpc>
                <a:spcPct val="150000"/>
              </a:lnSpc>
            </a:pPr>
            <a:endParaRPr lang="en-GB" sz="1400" dirty="0" smtClean="0"/>
          </a:p>
          <a:p>
            <a:pPr>
              <a:lnSpc>
                <a:spcPct val="150000"/>
              </a:lnSpc>
            </a:pPr>
            <a:r>
              <a:rPr lang="en-GB" sz="1400" dirty="0" smtClean="0"/>
              <a:t>The speed and power of the laser have been set in the </a:t>
            </a:r>
            <a:r>
              <a:rPr lang="en-GB" sz="1400" dirty="0" err="1" smtClean="0"/>
              <a:t>lasercut</a:t>
            </a:r>
            <a:r>
              <a:rPr lang="en-GB" sz="1400" dirty="0" smtClean="0"/>
              <a:t> 5.3 software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Wood lower power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338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304">
        <p:fade/>
      </p:transition>
    </mc:Choice>
    <mc:Fallback xmlns="">
      <p:transition spd="med" advTm="723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470" objId="9"/>
        <p14:stopEvt time="29339" objId="9"/>
        <p14:playEvt time="33078" objId="9"/>
        <p14:stopEvt time="38909" objId="9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Laser Focus, Positioning, Test and Cut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573" y="127952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Engraving</a:t>
            </a:r>
            <a:endParaRPr lang="en-GB" b="1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550827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Cut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Laser engrav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573" y="1670682"/>
            <a:ext cx="4195757" cy="23496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38" y="1370616"/>
            <a:ext cx="3481952" cy="2611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7" y="3494868"/>
            <a:ext cx="3481952" cy="26114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4573" y="4221494"/>
            <a:ext cx="39718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laser scorches the wood engraving in a printer like fashion 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 smtClean="0"/>
              <a:t>The image/ design can be inverted to be shown like a photo negative.</a:t>
            </a:r>
          </a:p>
          <a:p>
            <a:endParaRPr lang="en-GB" sz="1400" dirty="0"/>
          </a:p>
          <a:p>
            <a:r>
              <a:rPr lang="en-GB" sz="1400" dirty="0" smtClean="0"/>
              <a:t>The design has to be in BMP format with no colour to ensure the design can be read by the laser cutter</a:t>
            </a:r>
            <a:endParaRPr lang="en-GB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45" y="3560358"/>
            <a:ext cx="3481952" cy="261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718">
        <p:fade/>
      </p:transition>
    </mc:Choice>
    <mc:Fallback xmlns="">
      <p:transition spd="med" advTm="597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2910" objId="4"/>
        <p14:stopEvt time="55091" objId="4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Inspiration and Design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24573" y="127952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Inspiration</a:t>
            </a:r>
            <a:endParaRPr lang="en-GB" b="1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550827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224" y="1765106"/>
            <a:ext cx="5568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Web resources such as </a:t>
            </a:r>
            <a:r>
              <a:rPr lang="en-GB" dirty="0" err="1" smtClean="0"/>
              <a:t>Thingiverse</a:t>
            </a:r>
            <a:r>
              <a:rPr lang="en-GB" dirty="0" smtClean="0"/>
              <a:t>, </a:t>
            </a:r>
            <a:r>
              <a:rPr lang="en-GB" dirty="0" err="1" smtClean="0"/>
              <a:t>Instructables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23528" y="4908108"/>
            <a:ext cx="5243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By designing and share the DXF of the design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Can be design in all types of software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8655" y="449765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Design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3363889"/>
            <a:ext cx="1704975" cy="542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629" y="1464191"/>
            <a:ext cx="2636121" cy="1078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30" y="2106745"/>
            <a:ext cx="1949323" cy="29334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3"/>
          <a:stretch/>
        </p:blipFill>
        <p:spPr>
          <a:xfrm>
            <a:off x="4669426" y="2720460"/>
            <a:ext cx="2122595" cy="18811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3" y="2217661"/>
            <a:ext cx="1927078" cy="19270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90" y="4524630"/>
            <a:ext cx="2078513" cy="138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732">
        <p:fade/>
      </p:transition>
    </mc:Choice>
    <mc:Fallback xmlns="">
      <p:transition spd="med" advTm="337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Machine Familiarisation</a:t>
            </a:r>
            <a:r>
              <a:rPr lang="en-GB" dirty="0" smtClean="0">
                <a:latin typeface="Calibri" pitchFamily="34" charset="0"/>
              </a:rPr>
              <a:t/>
            </a:r>
            <a:br>
              <a:rPr lang="en-GB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Machine Front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18861" y="1844824"/>
            <a:ext cx="6624736" cy="3956230"/>
            <a:chOff x="0" y="0"/>
            <a:chExt cx="6205214" cy="3613152"/>
          </a:xfrm>
        </p:grpSpPr>
        <p:pic>
          <p:nvPicPr>
            <p:cNvPr id="8" name="Picture 7" descr="C:\new_2016a\hpc_laser\familiarisation_images\IMG_20160210_19482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817534" cy="3613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27"/>
            <p:cNvSpPr txBox="1"/>
            <p:nvPr/>
          </p:nvSpPr>
          <p:spPr>
            <a:xfrm>
              <a:off x="4871714" y="2037264"/>
              <a:ext cx="1333500" cy="463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Fume extraction and filtering unit</a:t>
              </a:r>
              <a:endParaRPr lang="en-GB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Box 28"/>
            <p:cNvSpPr txBox="1"/>
            <p:nvPr/>
          </p:nvSpPr>
          <p:spPr>
            <a:xfrm>
              <a:off x="4871679" y="1327922"/>
              <a:ext cx="1039495" cy="27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Control panel </a:t>
              </a:r>
              <a:endParaRPr lang="en-GB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Box 29"/>
            <p:cNvSpPr txBox="1"/>
            <p:nvPr/>
          </p:nvSpPr>
          <p:spPr>
            <a:xfrm>
              <a:off x="164803" y="3296853"/>
              <a:ext cx="1953062" cy="2529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Automatic water-based cooler</a:t>
              </a:r>
              <a:endParaRPr lang="en-GB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Box 30"/>
            <p:cNvSpPr txBox="1"/>
            <p:nvPr/>
          </p:nvSpPr>
          <p:spPr>
            <a:xfrm>
              <a:off x="485818" y="49707"/>
              <a:ext cx="2752090" cy="4889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Laser cutter lid on top - needs to be lifted to insert and remove materials</a:t>
              </a:r>
              <a:endParaRPr lang="en-GB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578283" y="538657"/>
              <a:ext cx="177844" cy="1066265"/>
            </a:xfrm>
            <a:prstGeom prst="straightConnector1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" name="Straight Arrow Connector 13"/>
            <p:cNvCxnSpPr/>
            <p:nvPr/>
          </p:nvCxnSpPr>
          <p:spPr>
            <a:xfrm flipH="1">
              <a:off x="3580431" y="1451034"/>
              <a:ext cx="1291742" cy="34847"/>
            </a:xfrm>
            <a:prstGeom prst="straightConnector1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" name="Straight Arrow Connector 14"/>
            <p:cNvCxnSpPr/>
            <p:nvPr/>
          </p:nvCxnSpPr>
          <p:spPr>
            <a:xfrm flipH="1">
              <a:off x="4342011" y="2237320"/>
              <a:ext cx="530162" cy="8410"/>
            </a:xfrm>
            <a:prstGeom prst="straightConnector1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74437" y="2783512"/>
              <a:ext cx="395997" cy="513345"/>
            </a:xfrm>
            <a:prstGeom prst="straightConnector1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86">
        <p:fade/>
      </p:transition>
    </mc:Choice>
    <mc:Fallback xmlns="">
      <p:transition spd="med" advTm="200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Information and Safety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24573" y="1279525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Adjusting the Fan speed</a:t>
            </a:r>
            <a:endParaRPr lang="en-GB" b="1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176" y="1633361"/>
            <a:ext cx="837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cutting material the fan speed may need to be increased or </a:t>
            </a:r>
            <a:r>
              <a:rPr lang="en-GB" dirty="0" err="1" smtClean="0"/>
              <a:t>descrease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550827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8144" y="2334501"/>
            <a:ext cx="275750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92D050"/>
                </a:solidFill>
              </a:rPr>
              <a:t>NOTE: If the smell of burnt material is strong increase the fan speed more via the </a:t>
            </a:r>
            <a:r>
              <a:rPr lang="en-GB" sz="1400" b="1" dirty="0" smtClean="0">
                <a:solidFill>
                  <a:srgbClr val="92D050"/>
                </a:solidFill>
              </a:rPr>
              <a:t>instructions.</a:t>
            </a:r>
            <a:endParaRPr lang="en-GB" sz="1400" dirty="0">
              <a:solidFill>
                <a:srgbClr val="92D050"/>
              </a:solidFill>
            </a:endParaRPr>
          </a:p>
          <a:p>
            <a:pPr lvl="0"/>
            <a:endParaRPr lang="en-GB" sz="1400" b="1" dirty="0" smtClean="0">
              <a:solidFill>
                <a:srgbClr val="92D050"/>
              </a:solidFill>
            </a:endParaRPr>
          </a:p>
          <a:p>
            <a:pPr lvl="0"/>
            <a:r>
              <a:rPr lang="en-GB" sz="1400" b="1" dirty="0" smtClean="0">
                <a:solidFill>
                  <a:srgbClr val="92D050"/>
                </a:solidFill>
              </a:rPr>
              <a:t>Suggest </a:t>
            </a:r>
            <a:r>
              <a:rPr lang="en-GB" sz="1400" b="1" dirty="0">
                <a:solidFill>
                  <a:srgbClr val="92D050"/>
                </a:solidFill>
              </a:rPr>
              <a:t>a fan speed of </a:t>
            </a:r>
            <a:r>
              <a:rPr lang="en-GB" sz="1400" b="1" dirty="0" smtClean="0">
                <a:solidFill>
                  <a:srgbClr val="92D050"/>
                </a:solidFill>
              </a:rPr>
              <a:t>min 3 </a:t>
            </a:r>
            <a:r>
              <a:rPr lang="en-GB" sz="1400" b="1" dirty="0">
                <a:solidFill>
                  <a:srgbClr val="92D050"/>
                </a:solidFill>
              </a:rPr>
              <a:t>lights.</a:t>
            </a:r>
            <a:endParaRPr lang="en-GB" sz="1400" dirty="0">
              <a:solidFill>
                <a:srgbClr val="92D050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8" y="2356598"/>
            <a:ext cx="5288280" cy="30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820">
        <p:fade/>
      </p:transition>
    </mc:Choice>
    <mc:Fallback xmlns="">
      <p:transition spd="med" advTm="128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Information and Safety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24573" y="127952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Safety</a:t>
            </a:r>
            <a:endParaRPr lang="en-GB" b="1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729643"/>
            <a:ext cx="8292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Do also beware of the effects on you and the fire alarm of fumes escaping</a:t>
            </a:r>
            <a:r>
              <a:rPr lang="en-GB" sz="1600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Do </a:t>
            </a:r>
            <a:r>
              <a:rPr lang="en-GB" sz="1600" dirty="0">
                <a:solidFill>
                  <a:srgbClr val="FF0000"/>
                </a:solidFill>
              </a:rPr>
              <a:t>stop cutting </a:t>
            </a:r>
            <a:r>
              <a:rPr lang="en-GB" sz="1600" dirty="0" smtClean="0">
                <a:solidFill>
                  <a:srgbClr val="FF0000"/>
                </a:solidFill>
              </a:rPr>
              <a:t>if: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you </a:t>
            </a:r>
            <a:r>
              <a:rPr lang="en-GB" sz="1600" dirty="0">
                <a:solidFill>
                  <a:srgbClr val="FF0000"/>
                </a:solidFill>
              </a:rPr>
              <a:t>feel unwell at all, and seek help, or </a:t>
            </a:r>
            <a:endParaRPr lang="en-GB" sz="1600" dirty="0" smtClean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there </a:t>
            </a:r>
            <a:r>
              <a:rPr lang="en-GB" sz="1600" dirty="0">
                <a:solidFill>
                  <a:srgbClr val="FF0000"/>
                </a:solidFill>
              </a:rPr>
              <a:t>are any unexpected smells in the air</a:t>
            </a:r>
            <a:r>
              <a:rPr lang="en-GB" sz="1600" dirty="0" smtClean="0">
                <a:solidFill>
                  <a:srgbClr val="FF0000"/>
                </a:solidFill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fire </a:t>
            </a:r>
            <a:r>
              <a:rPr lang="en-GB" sz="1600" dirty="0" smtClean="0">
                <a:solidFill>
                  <a:srgbClr val="FF0000"/>
                </a:solidFill>
              </a:rPr>
              <a:t>starting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Leaving </a:t>
            </a:r>
            <a:r>
              <a:rPr lang="en-GB" sz="1600" dirty="0">
                <a:solidFill>
                  <a:srgbClr val="FF0000"/>
                </a:solidFill>
              </a:rPr>
              <a:t>the cover down for a few seconds longer </a:t>
            </a:r>
            <a:r>
              <a:rPr lang="en-GB" sz="1600" dirty="0" smtClean="0">
                <a:solidFill>
                  <a:srgbClr val="FF0000"/>
                </a:solidFill>
              </a:rPr>
              <a:t>to </a:t>
            </a:r>
            <a:r>
              <a:rPr lang="en-GB" sz="1600" dirty="0">
                <a:solidFill>
                  <a:srgbClr val="FF0000"/>
                </a:solidFill>
              </a:rPr>
              <a:t>ensure fumes have been removed by the extractor</a:t>
            </a:r>
            <a:r>
              <a:rPr lang="en-GB" sz="1600" dirty="0" smtClean="0">
                <a:solidFill>
                  <a:srgbClr val="FF0000"/>
                </a:solidFill>
              </a:rPr>
              <a:t>.</a:t>
            </a:r>
            <a:endParaRPr lang="en-GB" sz="16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</a:rPr>
              <a:t>Risk assessments understood.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552" y="550827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Cut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84415" y="4212652"/>
            <a:ext cx="1427066" cy="1722884"/>
            <a:chOff x="154361" y="1939506"/>
            <a:chExt cx="908965" cy="1108494"/>
          </a:xfrm>
        </p:grpSpPr>
        <p:pic>
          <p:nvPicPr>
            <p:cNvPr id="11" name="Picture 2" descr="http://1.bp.blogspot.com/-Zs2vgoWrGh4/TqyVXYS8KtI/AAAAAAAAACM/iU_EgVUgXF8/s1600/chlorine-Dan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61" y="1939506"/>
              <a:ext cx="908965" cy="110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03664" y="2853520"/>
              <a:ext cx="612000" cy="108000"/>
            </a:xfrm>
            <a:prstGeom prst="rect">
              <a:avLst/>
            </a:prstGeom>
            <a:solidFill>
              <a:srgbClr val="FFF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9696" y="2867169"/>
              <a:ext cx="864000" cy="934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CHLORINE</a:t>
              </a:r>
              <a:endParaRPr lang="en-GB" sz="1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2" descr="https://www.safetysignsandnotices.co.uk/images/D/ws379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t="11335" r="5222" b="5050"/>
          <a:stretch/>
        </p:blipFill>
        <p:spPr bwMode="auto">
          <a:xfrm>
            <a:off x="4655577" y="4282947"/>
            <a:ext cx="725085" cy="58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643309" y="4225480"/>
            <a:ext cx="1427066" cy="1722884"/>
            <a:chOff x="154361" y="1939506"/>
            <a:chExt cx="908965" cy="1108494"/>
          </a:xfrm>
        </p:grpSpPr>
        <p:pic>
          <p:nvPicPr>
            <p:cNvPr id="18" name="Picture 2" descr="http://1.bp.blogspot.com/-Zs2vgoWrGh4/TqyVXYS8KtI/AAAAAAAAACM/iU_EgVUgXF8/s1600/chlorine-Dan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61" y="1939506"/>
              <a:ext cx="908965" cy="110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303664" y="2853520"/>
              <a:ext cx="612000" cy="108000"/>
            </a:xfrm>
            <a:prstGeom prst="rect">
              <a:avLst/>
            </a:prstGeom>
            <a:solidFill>
              <a:srgbClr val="FFF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9696" y="2867169"/>
              <a:ext cx="864000" cy="934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CHLORINE</a:t>
              </a:r>
              <a:endParaRPr lang="en-GB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065067" y="5678330"/>
            <a:ext cx="738817" cy="122874"/>
          </a:xfrm>
          <a:prstGeom prst="rect">
            <a:avLst/>
          </a:prstGeom>
          <a:solidFill>
            <a:srgbClr val="FFF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3006" y="5676947"/>
            <a:ext cx="1043036" cy="106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CYANIDE</a:t>
            </a:r>
            <a:endParaRPr lang="en-GB" sz="1200" b="1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288668" y="4225480"/>
            <a:ext cx="1427066" cy="1722884"/>
            <a:chOff x="154361" y="1939506"/>
            <a:chExt cx="908965" cy="1108494"/>
          </a:xfrm>
        </p:grpSpPr>
        <p:pic>
          <p:nvPicPr>
            <p:cNvPr id="24" name="Picture 2" descr="http://1.bp.blogspot.com/-Zs2vgoWrGh4/TqyVXYS8KtI/AAAAAAAAACM/iU_EgVUgXF8/s1600/chlorine-Dan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61" y="1939506"/>
              <a:ext cx="908965" cy="110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303664" y="2853520"/>
              <a:ext cx="612000" cy="108000"/>
            </a:xfrm>
            <a:prstGeom prst="rect">
              <a:avLst/>
            </a:prstGeom>
            <a:solidFill>
              <a:srgbClr val="FFF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9696" y="2867169"/>
              <a:ext cx="864000" cy="934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CHLORINE</a:t>
              </a:r>
              <a:endParaRPr lang="en-GB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719783" y="5679842"/>
            <a:ext cx="738817" cy="122874"/>
          </a:xfrm>
          <a:prstGeom prst="rect">
            <a:avLst/>
          </a:prstGeom>
          <a:solidFill>
            <a:srgbClr val="FFF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80683" y="5676947"/>
            <a:ext cx="1043036" cy="106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TOXIC GAS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9">
        <p:fade/>
      </p:transition>
    </mc:Choice>
    <mc:Fallback xmlns="">
      <p:transition spd="med" advTm="75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Information and Safety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24573" y="1279525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Laser cutter Safety </a:t>
            </a:r>
            <a:r>
              <a:rPr lang="en-GB" b="1" dirty="0" smtClean="0"/>
              <a:t>Rules</a:t>
            </a:r>
            <a:endParaRPr lang="en-GB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323528" y="4562020"/>
            <a:ext cx="8759825" cy="167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combustible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materials, volatile solvents such as acetone / alcohol</a:t>
            </a: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attempt to cut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metal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directly at the ‘cutting point’</a:t>
            </a:r>
          </a:p>
          <a:p>
            <a:pPr marL="800100" lvl="1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items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containing PVC or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Vinyl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1648857"/>
            <a:ext cx="4691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DO NOT</a:t>
            </a:r>
            <a:endParaRPr lang="en-GB" sz="1600" b="1" u="sng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 the machine running unattended </a:t>
            </a:r>
            <a:endParaRPr lang="en-GB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disassemble the machine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remove any of its protective covers</a:t>
            </a: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interfere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door interlocks</a:t>
            </a: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directly at the red laser dot</a:t>
            </a: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break any electrical connections to the system </a:t>
            </a:r>
            <a:endParaRPr lang="en-GB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52" y="1329889"/>
            <a:ext cx="4146888" cy="249319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306364" y="4143126"/>
            <a:ext cx="1427066" cy="1722884"/>
            <a:chOff x="154361" y="1939506"/>
            <a:chExt cx="908965" cy="1108494"/>
          </a:xfrm>
        </p:grpSpPr>
        <p:pic>
          <p:nvPicPr>
            <p:cNvPr id="11" name="Picture 2" descr="http://1.bp.blogspot.com/-Zs2vgoWrGh4/TqyVXYS8KtI/AAAAAAAAACM/iU_EgVUgXF8/s1600/chlorine-Dan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61" y="1939506"/>
              <a:ext cx="908965" cy="110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03664" y="2853520"/>
              <a:ext cx="612000" cy="108000"/>
            </a:xfrm>
            <a:prstGeom prst="rect">
              <a:avLst/>
            </a:prstGeom>
            <a:solidFill>
              <a:srgbClr val="FFF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9696" y="2867169"/>
              <a:ext cx="864000" cy="934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CHLORINE</a:t>
              </a:r>
              <a:endParaRPr lang="en-GB" sz="1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2" descr="http://www.camlab.co.uk/images/thumbs/0012608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" t="2755" r="1403" b="33938"/>
          <a:stretch/>
        </p:blipFill>
        <p:spPr bwMode="auto">
          <a:xfrm>
            <a:off x="7423426" y="4231390"/>
            <a:ext cx="1271244" cy="113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565052" y="5548555"/>
            <a:ext cx="893380" cy="231611"/>
          </a:xfrm>
          <a:prstGeom prst="rect">
            <a:avLst/>
          </a:prstGeom>
          <a:solidFill>
            <a:srgbClr val="FFF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02596" y="5566887"/>
            <a:ext cx="1261242" cy="200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FLAMMABLE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8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601">
        <p:fade/>
      </p:transition>
    </mc:Choice>
    <mc:Fallback xmlns="">
      <p:transition spd="med" advTm="146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Information and Safety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24573" y="1279525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Laser cutter Safety </a:t>
            </a:r>
            <a:r>
              <a:rPr lang="en-GB" b="1" dirty="0" smtClean="0"/>
              <a:t>Rules</a:t>
            </a:r>
            <a:endParaRPr lang="en-GB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176" y="1633361"/>
            <a:ext cx="8292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70AD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</a:t>
            </a:r>
            <a:r>
              <a:rPr lang="en-GB" b="1" dirty="0" smtClean="0">
                <a:solidFill>
                  <a:srgbClr val="70AD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</a:t>
            </a: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dust/fume extractor and air assist compressor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u="sng" dirty="0" smtClean="0">
                <a:solidFill>
                  <a:srgbClr val="70AD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turned on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cutting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laser bed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 and remove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small cuttings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draw below)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member of staff if you are unsure of any procedures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 around tidy and clutter free </a:t>
            </a: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extinguisher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nearby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527">
        <p:fade/>
      </p:transition>
    </mc:Choice>
    <mc:Fallback xmlns="">
      <p:transition spd="med" advTm="115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Materials 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24573" y="1279525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Charge forms and in house materials</a:t>
            </a:r>
            <a:endParaRPr lang="en-GB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556792"/>
            <a:ext cx="3375561" cy="4355952"/>
          </a:xfrm>
          <a:prstGeom prst="rect">
            <a:avLst/>
          </a:prstGeom>
          <a:effectLst>
            <a:glow rad="127000">
              <a:srgbClr val="7030A0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36396" y="1719125"/>
            <a:ext cx="43924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Laser cutter material are sold in the Dyson building</a:t>
            </a:r>
          </a:p>
          <a:p>
            <a:endParaRPr lang="en-GB" sz="1400" dirty="0"/>
          </a:p>
          <a:p>
            <a:r>
              <a:rPr lang="en-GB" sz="1400" dirty="0" smtClean="0"/>
              <a:t>Lacerable material can be brought in to be used but proof of the what the materials is, is needed.</a:t>
            </a:r>
          </a:p>
          <a:p>
            <a:endParaRPr lang="en-GB" sz="1400" dirty="0"/>
          </a:p>
          <a:p>
            <a:r>
              <a:rPr lang="en-GB" sz="1400" dirty="0" smtClean="0"/>
              <a:t>Once finished please fill in a  charge form and  hand in to the Dyson centre managers desk</a:t>
            </a:r>
          </a:p>
          <a:p>
            <a:endParaRPr lang="en-GB" sz="1400" dirty="0"/>
          </a:p>
          <a:p>
            <a:r>
              <a:rPr lang="en-GB" sz="1400" dirty="0" smtClean="0"/>
              <a:t>All prices for materials can be found on the wall near the laser cutters </a:t>
            </a:r>
          </a:p>
          <a:p>
            <a:endParaRPr lang="en-GB" sz="1400" dirty="0"/>
          </a:p>
          <a:p>
            <a:r>
              <a:rPr lang="en-GB" sz="1400" dirty="0" smtClean="0"/>
              <a:t>If requested materials can be ordered in and paid at cost price</a:t>
            </a:r>
          </a:p>
          <a:p>
            <a:endParaRPr lang="en-GB" sz="1400" dirty="0"/>
          </a:p>
          <a:p>
            <a:r>
              <a:rPr lang="en-GB" sz="1400" dirty="0" smtClean="0"/>
              <a:t>No profit is made, all the materials are sold at cost price.</a:t>
            </a:r>
          </a:p>
          <a:p>
            <a:endParaRPr lang="en-GB" sz="1400" dirty="0" smtClean="0"/>
          </a:p>
          <a:p>
            <a:r>
              <a:rPr lang="en-GB" sz="1400" dirty="0" smtClean="0"/>
              <a:t>Can Cut Wood, Acrylic, Paper, Card. Can Engrave Glass and Slate</a:t>
            </a:r>
          </a:p>
        </p:txBody>
      </p:sp>
    </p:spTree>
    <p:extLst>
      <p:ext uri="{BB962C8B-B14F-4D97-AF65-F5344CB8AC3E}">
        <p14:creationId xmlns:p14="http://schemas.microsoft.com/office/powerpoint/2010/main" val="337268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156">
        <p:fade/>
      </p:transition>
    </mc:Choice>
    <mc:Fallback xmlns="">
      <p:transition spd="med" advTm="291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Laser Cutter Training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1556792"/>
            <a:ext cx="4824536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 smtClean="0"/>
              <a:t>Training is now being offered so that the laser cutter can be used with out being supervised.</a:t>
            </a:r>
            <a:endParaRPr lang="en-GB" sz="3600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91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00">
        <p:fade/>
      </p:transition>
    </mc:Choice>
    <mc:Fallback xmlns="">
      <p:transition spd="med" advTm="3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Machine Familiarisation</a:t>
            </a:r>
            <a:r>
              <a:rPr lang="en-GB" dirty="0" smtClean="0">
                <a:latin typeface="Calibri" pitchFamily="34" charset="0"/>
              </a:rPr>
              <a:t/>
            </a:r>
            <a:br>
              <a:rPr lang="en-GB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Machine Back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151620" y="1772816"/>
            <a:ext cx="6840760" cy="3963898"/>
            <a:chOff x="0" y="0"/>
            <a:chExt cx="6226443" cy="3613151"/>
          </a:xfrm>
        </p:grpSpPr>
        <p:pic>
          <p:nvPicPr>
            <p:cNvPr id="7" name="Picture 6" descr="C:\new_2016a\hpc_laser\familiarisation_images\IMG_20160210_19473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910" y="0"/>
              <a:ext cx="4817533" cy="3613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5"/>
            <p:cNvSpPr txBox="1"/>
            <p:nvPr/>
          </p:nvSpPr>
          <p:spPr>
            <a:xfrm>
              <a:off x="0" y="1383216"/>
              <a:ext cx="1409126" cy="1393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Lockable covers at the rear of the laser cutter (these should be </a:t>
              </a:r>
              <a:r>
                <a:rPr lang="en-GB" sz="12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left locked </a:t>
              </a:r>
              <a:r>
                <a:rPr lang="en-GB" sz="12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 avoid exposing the laser tube).</a:t>
              </a:r>
              <a:endParaRPr lang="en-GB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Box 13"/>
            <p:cNvSpPr txBox="1"/>
            <p:nvPr/>
          </p:nvSpPr>
          <p:spPr>
            <a:xfrm>
              <a:off x="1613987" y="3094330"/>
              <a:ext cx="2752090" cy="48138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small air compressor unit can also be seen on the floor.</a:t>
              </a:r>
              <a:endParaRPr lang="en-GB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256510" y="1719561"/>
              <a:ext cx="1384300" cy="87014"/>
            </a:xfrm>
            <a:prstGeom prst="straightConnector1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" name="Straight Arrow Connector 10"/>
            <p:cNvCxnSpPr/>
            <p:nvPr/>
          </p:nvCxnSpPr>
          <p:spPr>
            <a:xfrm flipV="1">
              <a:off x="4373838" y="3288216"/>
              <a:ext cx="224997" cy="124883"/>
            </a:xfrm>
            <a:prstGeom prst="straightConnector1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3" name="Rounded Rectangle 12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858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125">
        <p:fade/>
      </p:transition>
    </mc:Choice>
    <mc:Fallback xmlns="">
      <p:transition spd="med" advTm="231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Machine Familiarisation</a:t>
            </a:r>
            <a:r>
              <a:rPr lang="en-GB" dirty="0" smtClean="0">
                <a:latin typeface="Calibri" pitchFamily="34" charset="0"/>
              </a:rPr>
              <a:t/>
            </a:r>
            <a:br>
              <a:rPr lang="en-GB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Laser Cutter Controls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91679" y="1638092"/>
            <a:ext cx="6624737" cy="4133056"/>
            <a:chOff x="703025" y="33533"/>
            <a:chExt cx="5389867" cy="3657601"/>
          </a:xfrm>
        </p:grpSpPr>
        <p:pic>
          <p:nvPicPr>
            <p:cNvPr id="13" name="Picture 12" descr="C:\new_2016a\hpc_laser\familiarisation_images\IMG_20160210_19501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25" y="33533"/>
              <a:ext cx="4876800" cy="365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0"/>
            <p:cNvSpPr txBox="1"/>
            <p:nvPr/>
          </p:nvSpPr>
          <p:spPr>
            <a:xfrm>
              <a:off x="4232954" y="2271134"/>
              <a:ext cx="1298172" cy="30289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6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Control key pad</a:t>
              </a:r>
              <a:endParaRPr lang="en-GB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4042400" y="1154031"/>
              <a:ext cx="2050492" cy="2996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6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Laser focus control buttons</a:t>
              </a:r>
              <a:endParaRPr lang="en-GB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Box 12"/>
            <p:cNvSpPr txBox="1"/>
            <p:nvPr/>
          </p:nvSpPr>
          <p:spPr>
            <a:xfrm>
              <a:off x="4140920" y="315589"/>
              <a:ext cx="746876" cy="30289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key lock</a:t>
              </a:r>
              <a:endPara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735543" y="352462"/>
              <a:ext cx="1272540" cy="30289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6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Emergency stop</a:t>
              </a:r>
              <a:endParaRPr lang="en-GB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37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192">
        <p:fade/>
      </p:transition>
    </mc:Choice>
    <mc:Fallback xmlns="">
      <p:transition spd="med" advTm="371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Machine Familiarisation</a:t>
            </a:r>
            <a:r>
              <a:rPr lang="en-GB" dirty="0" smtClean="0">
                <a:latin typeface="Calibri" pitchFamily="34" charset="0"/>
              </a:rPr>
              <a:t/>
            </a:r>
            <a:br>
              <a:rPr lang="en-GB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68390"/>
            <a:ext cx="51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Extractor fume unit and Water based–cooler unit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89104" y="1988840"/>
            <a:ext cx="7165791" cy="2780769"/>
            <a:chOff x="0" y="0"/>
            <a:chExt cx="6122815" cy="2249736"/>
          </a:xfrm>
        </p:grpSpPr>
        <p:pic>
          <p:nvPicPr>
            <p:cNvPr id="11" name="Picture 10" descr="C:\new_2016a\hpc_laser\familiarisation_images\IMG_20160210_19492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99647" cy="2249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6"/>
            <p:cNvSpPr txBox="1"/>
            <p:nvPr/>
          </p:nvSpPr>
          <p:spPr>
            <a:xfrm>
              <a:off x="182876" y="73904"/>
              <a:ext cx="2524324" cy="2739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6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 fume filter unit control panel</a:t>
              </a:r>
              <a:endParaRPr lang="en-GB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9" name="Picture 18" descr="C:\new_2016a\hpc_laser\familiarisation_images\IMG_20160210_19502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3168" y="0"/>
              <a:ext cx="2999647" cy="2249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7"/>
            <p:cNvSpPr txBox="1"/>
            <p:nvPr/>
          </p:nvSpPr>
          <p:spPr>
            <a:xfrm>
              <a:off x="3145868" y="73904"/>
              <a:ext cx="2887743" cy="27390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Water-based cooler unit control panel</a:t>
              </a:r>
              <a:endPara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57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428">
        <p:fade/>
      </p:transition>
    </mc:Choice>
    <mc:Fallback xmlns="">
      <p:transition spd="med" advTm="264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375650" cy="423862"/>
          </a:xfrm>
        </p:spPr>
        <p:txBody>
          <a:bodyPr/>
          <a:lstStyle/>
          <a:p>
            <a:r>
              <a:rPr lang="en-GB" sz="4000" dirty="0" smtClean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GB" sz="4000" dirty="0" err="1" smtClean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LaserCut</a:t>
            </a:r>
            <a:r>
              <a:rPr lang="en-GB" sz="4000" dirty="0" smtClean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5.3 Software</a:t>
            </a:r>
            <a:r>
              <a:rPr lang="en-GB" sz="4000" dirty="0" smtClean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GB" sz="4000" dirty="0" smtClean="0">
                <a:solidFill>
                  <a:srgbClr val="0070C0"/>
                </a:solidFill>
                <a:latin typeface="Calibri" pitchFamily="34" charset="0"/>
              </a:rPr>
            </a:br>
            <a:endParaRPr lang="en-US" sz="4000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122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7371">
        <p:fade/>
      </p:transition>
    </mc:Choice>
    <mc:Fallback xmlns="">
      <p:transition spd="med" advTm="973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GB" sz="3200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LaserCut</a:t>
            </a:r>
            <a:r>
              <a:rPr lang="en-GB" sz="3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5.3 Software</a:t>
            </a:r>
            <a:r>
              <a:rPr lang="en-GB" dirty="0" smtClean="0">
                <a:latin typeface="Calibri" pitchFamily="34" charset="0"/>
              </a:rPr>
              <a:t/>
            </a:r>
            <a:br>
              <a:rPr lang="en-GB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6839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Familiarisation with software interface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9" name="Picture 2072" descr="Cap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13" y="1737722"/>
            <a:ext cx="57245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710456" y="2270546"/>
            <a:ext cx="6595022" cy="3769630"/>
            <a:chOff x="-25398" y="704446"/>
            <a:chExt cx="6596093" cy="3770006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98450" y="946094"/>
              <a:ext cx="850900" cy="254056"/>
            </a:xfrm>
            <a:prstGeom prst="rect">
              <a:avLst/>
            </a:prstGeom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File Toolbar</a:t>
              </a:r>
              <a:endParaRPr lang="en-GB" sz="140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546142" y="2565404"/>
              <a:ext cx="901700" cy="259080"/>
            </a:xfrm>
            <a:prstGeom prst="rect">
              <a:avLst/>
            </a:prstGeom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 panel</a:t>
              </a:r>
              <a:endParaRPr lang="en-GB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54000" y="2489200"/>
              <a:ext cx="825500" cy="260350"/>
            </a:xfrm>
            <a:prstGeom prst="rect">
              <a:avLst/>
            </a:prstGeom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Edit Toolbar</a:t>
              </a:r>
              <a:endParaRPr lang="en-GB" sz="140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384300" y="3745821"/>
              <a:ext cx="1193800" cy="264795"/>
            </a:xfrm>
            <a:prstGeom prst="rect">
              <a:avLst/>
            </a:prstGeom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 layer Toolbar</a:t>
              </a:r>
              <a:endParaRPr lang="en-GB" sz="140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834095" y="4228707"/>
              <a:ext cx="736600" cy="245745"/>
            </a:xfrm>
            <a:prstGeom prst="rect">
              <a:avLst/>
            </a:prstGeom>
            <a:ln w="190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000" dirty="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Status bar</a:t>
              </a:r>
              <a:endParaRPr lang="en-GB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3537388" y="986282"/>
              <a:ext cx="342270" cy="2337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3" idx="0"/>
            </p:cNvCxnSpPr>
            <p:nvPr/>
          </p:nvCxnSpPr>
          <p:spPr>
            <a:xfrm flipH="1" flipV="1">
              <a:off x="692152" y="704446"/>
              <a:ext cx="31748" cy="24164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-25398" y="1644643"/>
              <a:ext cx="485359" cy="84455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1930400" y="4006669"/>
              <a:ext cx="22556" cy="19068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5445616" y="4363480"/>
              <a:ext cx="388479" cy="6649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447769" y="2381260"/>
              <a:ext cx="369053" cy="31749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1571943" y="2021146"/>
            <a:ext cx="1962150" cy="1968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584893" y="2021146"/>
            <a:ext cx="1257300" cy="1968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571943" y="5738525"/>
            <a:ext cx="5600700" cy="1714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369118" y="5909975"/>
            <a:ext cx="2762250" cy="1714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508443" y="2256096"/>
            <a:ext cx="203200" cy="2279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515070" y="4573846"/>
            <a:ext cx="203200" cy="11171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Rectangle 2159"/>
          <p:cNvSpPr>
            <a:spLocks noChangeArrowheads="1"/>
          </p:cNvSpPr>
          <p:nvPr/>
        </p:nvSpPr>
        <p:spPr bwMode="auto">
          <a:xfrm>
            <a:off x="1999644" y="5316007"/>
            <a:ext cx="882650" cy="260350"/>
          </a:xfrm>
          <a:prstGeom prst="rect">
            <a:avLst/>
          </a:prstGeom>
          <a:solidFill>
            <a:srgbClr val="FFFFFF"/>
          </a:solidFill>
          <a:ln w="1270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Align Toolbar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1710455" y="5235418"/>
            <a:ext cx="289189" cy="76200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612182" y="3438721"/>
            <a:ext cx="1422400" cy="2019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Rectangle 2162"/>
          <p:cNvSpPr>
            <a:spLocks noChangeArrowheads="1"/>
          </p:cNvSpPr>
          <p:nvPr/>
        </p:nvSpPr>
        <p:spPr bwMode="auto">
          <a:xfrm>
            <a:off x="4150529" y="2422126"/>
            <a:ext cx="1123950" cy="258763"/>
          </a:xfrm>
          <a:prstGeom prst="rect">
            <a:avLst/>
          </a:prstGeom>
          <a:solidFill>
            <a:srgbClr val="FFFFFF"/>
          </a:solidFill>
          <a:ln w="1270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Layer order panel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80112" y="2218665"/>
            <a:ext cx="1549400" cy="1193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" name="Rectangle 2164"/>
          <p:cNvSpPr>
            <a:spLocks noChangeArrowheads="1"/>
          </p:cNvSpPr>
          <p:nvPr/>
        </p:nvSpPr>
        <p:spPr bwMode="auto">
          <a:xfrm>
            <a:off x="3039279" y="2453876"/>
            <a:ext cx="990600" cy="254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 Toolbar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3682678" y="2203916"/>
            <a:ext cx="69850" cy="234950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40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7371">
        <p:fade/>
      </p:transition>
    </mc:Choice>
    <mc:Fallback xmlns="">
      <p:transition spd="med" advTm="973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GB" sz="3200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LaserCut</a:t>
            </a:r>
            <a:r>
              <a:rPr lang="en-GB" sz="3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5.3 Software</a:t>
            </a:r>
            <a:r>
              <a:rPr lang="en-GB" dirty="0" smtClean="0">
                <a:latin typeface="Calibri" pitchFamily="34" charset="0"/>
              </a:rPr>
              <a:t/>
            </a:r>
            <a:br>
              <a:rPr lang="en-GB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68390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Importing file into </a:t>
            </a:r>
            <a:r>
              <a:rPr lang="en-GB" b="1" dirty="0" err="1" smtClean="0"/>
              <a:t>Lasercut</a:t>
            </a:r>
            <a:r>
              <a:rPr lang="en-GB" b="1" dirty="0" smtClean="0"/>
              <a:t> 5.3</a:t>
            </a:r>
            <a:endParaRPr lang="en-GB" b="1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2" y="1803972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Formats </a:t>
            </a:r>
            <a:r>
              <a:rPr lang="en-GB" dirty="0"/>
              <a:t>including *.PLT</a:t>
            </a:r>
            <a:r>
              <a:rPr lang="en-US" dirty="0"/>
              <a:t>、</a:t>
            </a:r>
            <a:r>
              <a:rPr lang="en-GB" dirty="0"/>
              <a:t>*.AI</a:t>
            </a:r>
            <a:r>
              <a:rPr lang="en-US" dirty="0"/>
              <a:t>、</a:t>
            </a:r>
            <a:r>
              <a:rPr lang="en-GB" dirty="0"/>
              <a:t>*.DXF</a:t>
            </a:r>
            <a:r>
              <a:rPr lang="en-US" dirty="0"/>
              <a:t>、</a:t>
            </a:r>
            <a:r>
              <a:rPr lang="en-GB" dirty="0"/>
              <a:t>*.DST</a:t>
            </a:r>
            <a:r>
              <a:rPr lang="en-US" dirty="0"/>
              <a:t>、</a:t>
            </a:r>
            <a:r>
              <a:rPr lang="en-GB" dirty="0"/>
              <a:t>*.BMP</a:t>
            </a:r>
            <a:r>
              <a:rPr lang="en-US" dirty="0"/>
              <a:t>、</a:t>
            </a:r>
            <a:r>
              <a:rPr lang="en-GB" dirty="0"/>
              <a:t>NC code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No duplicate lines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Select file to import click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Select ‘Unite lines’ so each polyline is connected to the next</a:t>
            </a:r>
          </a:p>
        </p:txBody>
      </p:sp>
      <p:pic>
        <p:nvPicPr>
          <p:cNvPr id="39" name="Picture 38" descr="00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29" y="2195223"/>
            <a:ext cx="314325" cy="24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0" y="3693087"/>
            <a:ext cx="3995936" cy="2247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93087"/>
            <a:ext cx="3995936" cy="22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286">
        <p:fade/>
      </p:transition>
    </mc:Choice>
    <mc:Fallback xmlns="">
      <p:transition spd="med" advTm="202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GB" sz="3200" dirty="0" err="1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LaserCut</a:t>
            </a:r>
            <a:r>
              <a:rPr lang="en-GB" sz="3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5.3 Software</a:t>
            </a:r>
            <a:r>
              <a:rPr lang="en-GB" dirty="0" smtClean="0">
                <a:latin typeface="Calibri" pitchFamily="34" charset="0"/>
              </a:rPr>
              <a:t/>
            </a:r>
            <a:br>
              <a:rPr lang="en-GB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68390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Creating </a:t>
            </a:r>
            <a:r>
              <a:rPr lang="en-GB" b="1" dirty="0"/>
              <a:t>a file from </a:t>
            </a:r>
            <a:r>
              <a:rPr lang="en-GB" b="1" dirty="0" smtClean="0"/>
              <a:t>scratch in </a:t>
            </a:r>
            <a:r>
              <a:rPr lang="en-GB" b="1" dirty="0" err="1" smtClean="0"/>
              <a:t>Lasercut</a:t>
            </a:r>
            <a:r>
              <a:rPr lang="en-GB" b="1" dirty="0" smtClean="0"/>
              <a:t> 5.3</a:t>
            </a:r>
            <a:endParaRPr lang="en-GB" b="1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7308304" y="6237312"/>
            <a:ext cx="1670586" cy="576064"/>
          </a:xfrm>
          <a:prstGeom prst="roundRect">
            <a:avLst>
              <a:gd name="adj" fmla="val 3762"/>
            </a:avLst>
          </a:prstGeom>
          <a:gradFill>
            <a:gsLst>
              <a:gs pos="0">
                <a:srgbClr val="8B468F"/>
              </a:gs>
              <a:gs pos="100000">
                <a:srgbClr val="AC70AF"/>
              </a:gs>
            </a:gsLst>
            <a:lin ang="162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en-GB" sz="800" dirty="0" smtClean="0">
              <a:solidFill>
                <a:srgbClr val="FFFFFF"/>
              </a:solidFill>
              <a:effectLst/>
              <a:latin typeface="Segoe UI Semibold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Dyson Centre</a:t>
            </a:r>
            <a:endParaRPr lang="en-GB" dirty="0" smtClean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Segoe UI Semibold"/>
                <a:ea typeface="Calibri"/>
                <a:cs typeface="Calibri"/>
              </a:rPr>
              <a:t>For Engineering Design</a:t>
            </a:r>
          </a:p>
          <a:p>
            <a:pPr algn="ctr">
              <a:spcAft>
                <a:spcPts val="0"/>
              </a:spcAft>
            </a:pPr>
            <a:endParaRPr lang="en-GB" sz="10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0191" y="1719621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/>
              <a:t>This simple program is limited in what it can do listed below are some of its functions: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New file</a:t>
            </a:r>
            <a:endParaRPr lang="en-GB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Save/save as (*.</a:t>
            </a:r>
            <a:r>
              <a:rPr lang="en-GB" sz="1600" dirty="0" err="1"/>
              <a:t>ecp</a:t>
            </a:r>
            <a:r>
              <a:rPr lang="en-GB" sz="1600" dirty="0"/>
              <a:t>）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Tools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Layer properties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Data check (check the data to make sure it is closed)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Smooth curve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Unite lines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Offset curve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Define first cut (specify where the first cut should be made)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Simulate operation time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4934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073">
        <p:fade/>
      </p:transition>
    </mc:Choice>
    <mc:Fallback xmlns="">
      <p:transition spd="med" advTm="290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</a:spDef>
  </a:objectDefaults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5173</TotalTime>
  <Words>1516</Words>
  <Application>Microsoft Office PowerPoint</Application>
  <PresentationFormat>On-screen Show (4:3)</PresentationFormat>
  <Paragraphs>314</Paragraphs>
  <Slides>25</Slides>
  <Notes>25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Segoe UI Semibold</vt:lpstr>
      <vt:lpstr>Symbol</vt:lpstr>
      <vt:lpstr>Times New Roman</vt:lpstr>
      <vt:lpstr>blank</vt:lpstr>
      <vt:lpstr>6_blank</vt:lpstr>
      <vt:lpstr>An introduction to using HPC Laser Cutter </vt:lpstr>
      <vt:lpstr>Machine Familiarisation </vt:lpstr>
      <vt:lpstr>Machine Familiarisation </vt:lpstr>
      <vt:lpstr>Machine Familiarisation </vt:lpstr>
      <vt:lpstr>Machine Familiarisation </vt:lpstr>
      <vt:lpstr>Using LaserCut 5.3 Software </vt:lpstr>
      <vt:lpstr>Using LaserCut 5.3 Software </vt:lpstr>
      <vt:lpstr>Using LaserCut 5.3 Software </vt:lpstr>
      <vt:lpstr>Using LaserCut 5.3 Software </vt:lpstr>
      <vt:lpstr>Using LaserCut 5.3 Software </vt:lpstr>
      <vt:lpstr>Using LaserCut 5.3 Software </vt:lpstr>
      <vt:lpstr>Using LaserCut 5.3 Software </vt:lpstr>
      <vt:lpstr>Layer management</vt:lpstr>
      <vt:lpstr>Download</vt:lpstr>
      <vt:lpstr>Laser Focus, Positioning, Test and Cut</vt:lpstr>
      <vt:lpstr>Laser Focus, Positioning, Test and Cut</vt:lpstr>
      <vt:lpstr>Laser Focus, Positioning, Test and Cut</vt:lpstr>
      <vt:lpstr>Laser Focus, Positioning, Test and Cut</vt:lpstr>
      <vt:lpstr>Inspiration and Design</vt:lpstr>
      <vt:lpstr>Information and Safety</vt:lpstr>
      <vt:lpstr>Information and Safety</vt:lpstr>
      <vt:lpstr>Information and Safety</vt:lpstr>
      <vt:lpstr>Information and Safety</vt:lpstr>
      <vt:lpstr>Materials </vt:lpstr>
      <vt:lpstr>Laser Cutter Training</vt:lpstr>
    </vt:vector>
  </TitlesOfParts>
  <Company>Trinity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Rosanna Sharkey</dc:creator>
  <cp:lastModifiedBy>D.M. Thomas-McEwen</cp:lastModifiedBy>
  <cp:revision>97</cp:revision>
  <cp:lastPrinted>2012-01-09T16:16:49Z</cp:lastPrinted>
  <dcterms:created xsi:type="dcterms:W3CDTF">2012-04-28T08:16:22Z</dcterms:created>
  <dcterms:modified xsi:type="dcterms:W3CDTF">2016-05-26T15:43:55Z</dcterms:modified>
</cp:coreProperties>
</file>